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1"/>
  </p:notesMasterIdLst>
  <p:handoutMasterIdLst>
    <p:handoutMasterId r:id="rId42"/>
  </p:handoutMasterIdLst>
  <p:sldIdLst>
    <p:sldId id="257" r:id="rId2"/>
    <p:sldId id="280" r:id="rId3"/>
    <p:sldId id="281" r:id="rId4"/>
    <p:sldId id="282" r:id="rId5"/>
    <p:sldId id="283" r:id="rId6"/>
    <p:sldId id="284" r:id="rId7"/>
    <p:sldId id="285" r:id="rId8"/>
    <p:sldId id="286" r:id="rId9"/>
    <p:sldId id="287" r:id="rId10"/>
    <p:sldId id="288" r:id="rId11"/>
    <p:sldId id="289" r:id="rId12"/>
    <p:sldId id="317" r:id="rId13"/>
    <p:sldId id="319" r:id="rId14"/>
    <p:sldId id="318" r:id="rId15"/>
    <p:sldId id="290" r:id="rId16"/>
    <p:sldId id="294" r:id="rId17"/>
    <p:sldId id="295" r:id="rId18"/>
    <p:sldId id="296" r:id="rId19"/>
    <p:sldId id="297" r:id="rId20"/>
    <p:sldId id="298" r:id="rId21"/>
    <p:sldId id="299" r:id="rId22"/>
    <p:sldId id="300" r:id="rId23"/>
    <p:sldId id="320" r:id="rId24"/>
    <p:sldId id="301"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279" r:id="rId40"/>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234AA7CE-CAE5-478C-BC0C-1A585DAF4DED}" type="datetimeFigureOut">
              <a:rPr lang="ru-RU" smtClean="0"/>
              <a:pPr/>
              <a:t>пт 25.10.19</a:t>
            </a:fld>
            <a:endParaRPr lang="ru-RU"/>
          </a:p>
        </p:txBody>
      </p:sp>
      <p:sp>
        <p:nvSpPr>
          <p:cNvPr id="4" name="Нижний колонтитул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698F2BF-5D57-4CA6-B7D8-BB2D9BB7BFE8}"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F9FC07A-5F29-4E92-88CE-3B2AA30E1025}" type="datetimeFigureOut">
              <a:rPr lang="ru-RU" smtClean="0"/>
              <a:t>пт 25.10.19</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EF4A5241-8D82-41DF-947C-CC9794DE3AC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D26A73D7-7C8B-4FED-961B-4ED752A428AA}" type="datetimeFigureOut">
              <a:rPr lang="ru-RU" smtClean="0"/>
              <a:pPr/>
              <a:t>пт 25.10.19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F2E3D19C-5D0B-4D11-9FB8-359FD8AB2B9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26A73D7-7C8B-4FED-961B-4ED752A428AA}" type="datetimeFigureOut">
              <a:rPr lang="ru-RU" smtClean="0"/>
              <a:pPr/>
              <a:t>пт 25.10.19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E3D19C-5D0B-4D11-9FB8-359FD8AB2B9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26A73D7-7C8B-4FED-961B-4ED752A428AA}" type="datetimeFigureOut">
              <a:rPr lang="ru-RU" smtClean="0"/>
              <a:pPr/>
              <a:t>пт 25.10.19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E3D19C-5D0B-4D11-9FB8-359FD8AB2B9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26A73D7-7C8B-4FED-961B-4ED752A428AA}" type="datetimeFigureOut">
              <a:rPr lang="ru-RU" smtClean="0"/>
              <a:pPr/>
              <a:t>пт 25.10.19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E3D19C-5D0B-4D11-9FB8-359FD8AB2B96}"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26A73D7-7C8B-4FED-961B-4ED752A428AA}" type="datetimeFigureOut">
              <a:rPr lang="ru-RU" smtClean="0"/>
              <a:pPr/>
              <a:t>пт 25.10.19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E3D19C-5D0B-4D11-9FB8-359FD8AB2B96}"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26A73D7-7C8B-4FED-961B-4ED752A428AA}" type="datetimeFigureOut">
              <a:rPr lang="ru-RU" smtClean="0"/>
              <a:pPr/>
              <a:t>пт 25.10.19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2E3D19C-5D0B-4D11-9FB8-359FD8AB2B96}"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26A73D7-7C8B-4FED-961B-4ED752A428AA}" type="datetimeFigureOut">
              <a:rPr lang="ru-RU" smtClean="0"/>
              <a:pPr/>
              <a:t>пт 25.10.19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2E3D19C-5D0B-4D11-9FB8-359FD8AB2B9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D26A73D7-7C8B-4FED-961B-4ED752A428AA}" type="datetimeFigureOut">
              <a:rPr lang="ru-RU" smtClean="0"/>
              <a:pPr/>
              <a:t>пт 25.10.19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2E3D19C-5D0B-4D11-9FB8-359FD8AB2B96}"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D26A73D7-7C8B-4FED-961B-4ED752A428AA}" type="datetimeFigureOut">
              <a:rPr lang="ru-RU" smtClean="0"/>
              <a:pPr/>
              <a:t>пт 25.10.19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2E3D19C-5D0B-4D11-9FB8-359FD8AB2B9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D26A73D7-7C8B-4FED-961B-4ED752A428AA}" type="datetimeFigureOut">
              <a:rPr lang="ru-RU" smtClean="0"/>
              <a:pPr/>
              <a:t>пт 25.10.19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2E3D19C-5D0B-4D11-9FB8-359FD8AB2B9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D26A73D7-7C8B-4FED-961B-4ED752A428AA}" type="datetimeFigureOut">
              <a:rPr lang="ru-RU" smtClean="0"/>
              <a:pPr/>
              <a:t>пт 25.10.19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F2E3D19C-5D0B-4D11-9FB8-359FD8AB2B96}"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26A73D7-7C8B-4FED-961B-4ED752A428AA}" type="datetimeFigureOut">
              <a:rPr lang="ru-RU" smtClean="0"/>
              <a:pPr/>
              <a:t>пт 25.10.19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2E3D19C-5D0B-4D11-9FB8-359FD8AB2B9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40768"/>
            <a:ext cx="8804366" cy="1368152"/>
          </a:xfrm>
        </p:spPr>
        <p:txBody>
          <a:bodyPr>
            <a:normAutofit fontScale="90000"/>
          </a:bodyPr>
          <a:lstStyle/>
          <a:p>
            <a:pPr algn="ctr"/>
            <a:r>
              <a:rPr lang="uk-UA" sz="4500" dirty="0" smtClean="0">
                <a:latin typeface="Arial" pitchFamily="34" charset="0"/>
                <a:cs typeface="Arial" pitchFamily="34" charset="0"/>
              </a:rPr>
              <a:t>ХВОРОБИ та ЛІКИ </a:t>
            </a:r>
            <a:r>
              <a:rPr lang="en-US" sz="4500" dirty="0" smtClean="0">
                <a:latin typeface="Arial" pitchFamily="34" charset="0"/>
                <a:cs typeface="Arial" pitchFamily="34" charset="0"/>
              </a:rPr>
              <a:t/>
            </a:r>
            <a:br>
              <a:rPr lang="en-US" sz="4500" dirty="0" smtClean="0">
                <a:latin typeface="Arial" pitchFamily="34" charset="0"/>
                <a:cs typeface="Arial" pitchFamily="34" charset="0"/>
              </a:rPr>
            </a:br>
            <a:r>
              <a:rPr lang="uk-UA" sz="4500" dirty="0" smtClean="0">
                <a:latin typeface="Arial" pitchFamily="34" charset="0"/>
                <a:cs typeface="Arial" pitchFamily="34" charset="0"/>
              </a:rPr>
              <a:t>ефективності бюджету міста</a:t>
            </a:r>
            <a:endParaRPr lang="en-US" sz="4500" b="1" dirty="0">
              <a:latin typeface="Arial" pitchFamily="34" charset="0"/>
              <a:cs typeface="Arial" pitchFamily="34" charset="0"/>
            </a:endParaRPr>
          </a:p>
        </p:txBody>
      </p:sp>
      <p:sp>
        <p:nvSpPr>
          <p:cNvPr id="3" name="Subtitle 2"/>
          <p:cNvSpPr>
            <a:spLocks noGrp="1"/>
          </p:cNvSpPr>
          <p:nvPr>
            <p:ph type="subTitle" idx="1"/>
          </p:nvPr>
        </p:nvSpPr>
        <p:spPr>
          <a:xfrm>
            <a:off x="467544" y="4869160"/>
            <a:ext cx="8460432" cy="576064"/>
          </a:xfrm>
        </p:spPr>
        <p:txBody>
          <a:bodyPr>
            <a:noAutofit/>
          </a:bodyPr>
          <a:lstStyle/>
          <a:p>
            <a:pPr algn="ctr"/>
            <a:endParaRPr lang="en-US" sz="2800" b="1" dirty="0" smtClean="0">
              <a:solidFill>
                <a:srgbClr val="FF0000"/>
              </a:solidFill>
            </a:endParaRPr>
          </a:p>
          <a:p>
            <a:pPr algn="ctr"/>
            <a:endParaRPr lang="en-US" sz="2800" b="1" dirty="0" smtClean="0">
              <a:solidFill>
                <a:srgbClr val="FF0000"/>
              </a:solidFill>
            </a:endParaRPr>
          </a:p>
          <a:p>
            <a:pPr algn="ctr"/>
            <a:r>
              <a:rPr lang="en-US" sz="2800" b="1" dirty="0" smtClean="0">
                <a:solidFill>
                  <a:srgbClr val="FF0000"/>
                </a:solidFill>
              </a:rPr>
              <a:t>#</a:t>
            </a:r>
            <a:r>
              <a:rPr lang="uk-UA" sz="2800" b="1" dirty="0" err="1" smtClean="0">
                <a:solidFill>
                  <a:srgbClr val="FF0000"/>
                </a:solidFill>
              </a:rPr>
              <a:t>ГромадськаПрефектура</a:t>
            </a:r>
            <a:endParaRPr lang="ru-RU" sz="1400" b="1" dirty="0">
              <a:solidFill>
                <a:srgbClr val="FF0000"/>
              </a:solidFill>
            </a:endParaRPr>
          </a:p>
        </p:txBody>
      </p:sp>
      <p:sp>
        <p:nvSpPr>
          <p:cNvPr id="4" name="Subtitle 2"/>
          <p:cNvSpPr txBox="1">
            <a:spLocks/>
          </p:cNvSpPr>
          <p:nvPr/>
        </p:nvSpPr>
        <p:spPr>
          <a:xfrm>
            <a:off x="360218" y="2708920"/>
            <a:ext cx="8783782" cy="247638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uk-UA" sz="2100" dirty="0" smtClean="0">
                <a:latin typeface="Arial" pitchFamily="34" charset="0"/>
                <a:cs typeface="Arial" pitchFamily="34" charset="0"/>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uk-UA" sz="2100" dirty="0" smtClean="0">
                <a:latin typeface="Arial" pitchFamily="34" charset="0"/>
                <a:cs typeface="Arial" pitchFamily="34" charset="0"/>
              </a:rPr>
              <a:t>Р</a:t>
            </a:r>
            <a:r>
              <a:rPr kumimoji="0" lang="uk-UA" sz="2100" b="0" i="0" u="none" strike="noStrike" kern="1200" cap="none" spc="0" normalizeH="0" baseline="0" noProof="0" dirty="0" err="1" smtClean="0">
                <a:ln>
                  <a:noFill/>
                </a:ln>
                <a:solidFill>
                  <a:schemeClr val="tx1"/>
                </a:solidFill>
                <a:effectLst/>
                <a:uLnTx/>
                <a:uFillTx/>
                <a:latin typeface="Arial" pitchFamily="34" charset="0"/>
                <a:cs typeface="Arial" pitchFamily="34" charset="0"/>
              </a:rPr>
              <a:t>езультати</a:t>
            </a:r>
            <a:r>
              <a:rPr kumimoji="0" lang="uk-UA" sz="2100" b="0" i="0" u="none" strike="noStrike" kern="1200" cap="none" spc="0" normalizeH="0" baseline="0" noProof="0" dirty="0" smtClean="0">
                <a:ln>
                  <a:noFill/>
                </a:ln>
                <a:solidFill>
                  <a:schemeClr val="tx1"/>
                </a:solidFill>
                <a:effectLst/>
                <a:uLnTx/>
                <a:uFillTx/>
                <a:latin typeface="Arial" pitchFamily="34" charset="0"/>
                <a:cs typeface="Arial" pitchFamily="34" charset="0"/>
              </a:rPr>
              <a:t> громадського аудитів</a:t>
            </a:r>
            <a:r>
              <a:rPr kumimoji="0" lang="en-US" sz="2100" b="0" i="0" u="none" strike="noStrike" kern="1200" cap="none" spc="0" normalizeH="0" baseline="0" noProof="0" dirty="0" smtClean="0">
                <a:ln>
                  <a:noFill/>
                </a:ln>
                <a:solidFill>
                  <a:schemeClr val="tx1"/>
                </a:solidFill>
                <a:effectLst/>
                <a:uLnTx/>
                <a:uFillTx/>
                <a:latin typeface="Arial" pitchFamily="34" charset="0"/>
                <a:cs typeface="Arial" pitchFamily="34" charset="0"/>
              </a:rPr>
              <a:t> </a:t>
            </a:r>
            <a:r>
              <a:rPr kumimoji="0" lang="uk-UA" sz="2100" b="0" i="0" u="none" strike="noStrike" kern="1200" cap="none" spc="0" normalizeH="0" baseline="0" noProof="0" dirty="0" smtClean="0">
                <a:ln>
                  <a:noFill/>
                </a:ln>
                <a:solidFill>
                  <a:schemeClr val="tx1"/>
                </a:solidFill>
                <a:effectLst/>
                <a:uLnTx/>
                <a:uFillTx/>
                <a:latin typeface="Arial" pitchFamily="34" charset="0"/>
                <a:cs typeface="Arial" pitchFamily="34" charset="0"/>
              </a:rPr>
              <a:t>від</a:t>
            </a:r>
            <a:r>
              <a:rPr kumimoji="0" lang="uk-UA" sz="2100" b="0" i="0" u="none" strike="noStrike" kern="1200" cap="none" spc="0" normalizeH="0" noProof="0" dirty="0" smtClean="0">
                <a:ln>
                  <a:noFill/>
                </a:ln>
                <a:solidFill>
                  <a:schemeClr val="tx1"/>
                </a:solidFill>
                <a:effectLst/>
                <a:uLnTx/>
                <a:uFillTx/>
                <a:latin typeface="Arial" pitchFamily="34" charset="0"/>
                <a:cs typeface="Arial" pitchFamily="34" charset="0"/>
              </a:rPr>
              <a:t> ФРММ</a:t>
            </a:r>
            <a:r>
              <a:rPr kumimoji="0" lang="en-US" sz="2100" b="0" i="0" u="none" strike="noStrike" kern="1200" cap="none" spc="0" normalizeH="0" baseline="0" noProof="0" dirty="0" smtClean="0">
                <a:ln>
                  <a:noFill/>
                </a:ln>
                <a:solidFill>
                  <a:schemeClr val="tx1"/>
                </a:solidFill>
                <a:effectLst/>
                <a:uLnTx/>
                <a:uFillTx/>
                <a:latin typeface="Arial" pitchFamily="34" charset="0"/>
                <a:cs typeface="Arial" pitchFamily="34" charset="0"/>
              </a:rPr>
              <a:t>:</a:t>
            </a:r>
            <a:endParaRPr kumimoji="0" lang="uk-UA" sz="21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just" defTabSz="914400" rtl="0" eaLnBrk="1" fontAlgn="auto" latinLnBrk="0" hangingPunct="1">
              <a:lnSpc>
                <a:spcPct val="90000"/>
              </a:lnSpc>
              <a:spcBef>
                <a:spcPts val="1000"/>
              </a:spcBef>
              <a:spcAft>
                <a:spcPts val="0"/>
              </a:spcAft>
              <a:buClrTx/>
              <a:buSzTx/>
              <a:buFontTx/>
              <a:buChar char="-"/>
              <a:tabLst/>
              <a:defRPr/>
            </a:pPr>
            <a:r>
              <a:rPr lang="uk-UA" sz="2100" dirty="0" smtClean="0">
                <a:latin typeface="Arial" pitchFamily="34" charset="0"/>
                <a:cs typeface="Arial" pitchFamily="34" charset="0"/>
              </a:rPr>
              <a:t> аудиту </a:t>
            </a:r>
            <a:r>
              <a:rPr lang="uk-UA" sz="2100" dirty="0" smtClean="0">
                <a:latin typeface="Arial" pitchFamily="34" charset="0"/>
                <a:cs typeface="Arial" pitchFamily="34" charset="0"/>
              </a:rPr>
              <a:t>ефективності </a:t>
            </a:r>
            <a:r>
              <a:rPr kumimoji="0" lang="uk-UA" sz="2100" b="0" i="0" u="none" strike="noStrike" kern="1200" cap="none" spc="0" normalizeH="0" baseline="0" noProof="0" dirty="0" smtClean="0">
                <a:ln>
                  <a:noFill/>
                </a:ln>
                <a:solidFill>
                  <a:schemeClr val="tx1"/>
                </a:solidFill>
                <a:effectLst/>
                <a:uLnTx/>
                <a:uFillTx/>
                <a:latin typeface="Arial" pitchFamily="34" charset="0"/>
                <a:cs typeface="Arial" pitchFamily="34" charset="0"/>
              </a:rPr>
              <a:t>утримання дорожньо-транспортної інфраструктури </a:t>
            </a:r>
            <a:r>
              <a:rPr kumimoji="0" lang="uk-UA" sz="2100" b="0" i="0" u="none" strike="noStrike" kern="1200" cap="none" spc="0" normalizeH="0" baseline="0" noProof="0" dirty="0" smtClean="0">
                <a:ln>
                  <a:noFill/>
                </a:ln>
                <a:solidFill>
                  <a:schemeClr val="tx1"/>
                </a:solidFill>
                <a:effectLst/>
                <a:uLnTx/>
                <a:uFillTx/>
                <a:latin typeface="Arial" pitchFamily="34" charset="0"/>
                <a:cs typeface="Arial" pitchFamily="34" charset="0"/>
              </a:rPr>
              <a:t>Баштанської ОТГ</a:t>
            </a:r>
            <a:r>
              <a:rPr kumimoji="0" lang="en-US" sz="2100" b="0" i="0" u="none" strike="noStrike" kern="1200" cap="none" spc="0" normalizeH="0" baseline="0" noProof="0" dirty="0" smtClean="0">
                <a:ln>
                  <a:noFill/>
                </a:ln>
                <a:solidFill>
                  <a:schemeClr val="tx1"/>
                </a:solidFill>
                <a:effectLst/>
                <a:uLnTx/>
                <a:uFillTx/>
                <a:latin typeface="Arial" pitchFamily="34" charset="0"/>
                <a:cs typeface="Arial" pitchFamily="34" charset="0"/>
              </a:rPr>
              <a:t>.</a:t>
            </a:r>
            <a:endParaRPr kumimoji="0" lang="uk-UA" sz="21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uk-UA" sz="2400" b="0" i="0" u="none" strike="noStrike" kern="1200" cap="none" spc="0" normalizeH="0" baseline="0" noProof="0" dirty="0">
              <a:ln>
                <a:noFill/>
              </a:ln>
              <a:solidFill>
                <a:schemeClr val="tx1"/>
              </a:solidFill>
              <a:effectLst/>
              <a:uLnTx/>
              <a:uFillTx/>
              <a:latin typeface="Book Antiqua" pitchFamily="18" charset="0"/>
            </a:endParaRPr>
          </a:p>
        </p:txBody>
      </p:sp>
      <p:pic>
        <p:nvPicPr>
          <p:cNvPr id="5" name="Рисунок 4" descr="https://scontent-bru2-1.xx.fbcdn.net/v/t1.0-1/c28.0.200.200/p200x200/562809_623174391036747_1845615423_n.jpg?oh=dd021bd86e3b919f6f55f5a3bf82dc96&amp;oe=59E9C0C1"/>
          <p:cNvPicPr/>
          <p:nvPr/>
        </p:nvPicPr>
        <p:blipFill>
          <a:blip r:embed="rId2" cstate="print"/>
          <a:srcRect/>
          <a:stretch>
            <a:fillRect/>
          </a:stretch>
        </p:blipFill>
        <p:spPr bwMode="auto">
          <a:xfrm>
            <a:off x="755576" y="0"/>
            <a:ext cx="1396282" cy="1248355"/>
          </a:xfrm>
          <a:prstGeom prst="rect">
            <a:avLst/>
          </a:prstGeom>
          <a:noFill/>
          <a:ln w="9525">
            <a:noFill/>
            <a:miter lim="800000"/>
            <a:headEnd/>
            <a:tailEnd/>
          </a:ln>
        </p:spPr>
      </p:pic>
      <p:pic>
        <p:nvPicPr>
          <p:cNvPr id="6" name="Рисунок 5" descr="\\Dodelaniy\tz\ЗОЛОТУХИН.jpeg"/>
          <p:cNvPicPr/>
          <p:nvPr/>
        </p:nvPicPr>
        <p:blipFill>
          <a:blip r:embed="rId3" cstate="print"/>
          <a:srcRect l="5490" t="11266" r="76466" b="66200"/>
          <a:stretch>
            <a:fillRect/>
          </a:stretch>
        </p:blipFill>
        <p:spPr bwMode="auto">
          <a:xfrm>
            <a:off x="4211960" y="260648"/>
            <a:ext cx="1024172" cy="858740"/>
          </a:xfrm>
          <a:prstGeom prst="rect">
            <a:avLst/>
          </a:prstGeom>
          <a:noFill/>
          <a:ln w="9525">
            <a:noFill/>
            <a:miter lim="800000"/>
            <a:headEnd/>
            <a:tailEnd/>
          </a:ln>
        </p:spPr>
      </p:pic>
      <p:pic>
        <p:nvPicPr>
          <p:cNvPr id="7" name="Рисунок 6" descr="D:\Dostup\Текущие\Grants\Britisch\unnamed.jpg"/>
          <p:cNvPicPr/>
          <p:nvPr/>
        </p:nvPicPr>
        <p:blipFill>
          <a:blip r:embed="rId4" cstate="print"/>
          <a:srcRect/>
          <a:stretch>
            <a:fillRect/>
          </a:stretch>
        </p:blipFill>
        <p:spPr bwMode="auto">
          <a:xfrm>
            <a:off x="7668344" y="188640"/>
            <a:ext cx="1017767" cy="1017767"/>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srcRect l="30112" t="29395" r="30473" b="6366"/>
          <a:stretch>
            <a:fillRect/>
          </a:stretch>
        </p:blipFill>
        <p:spPr bwMode="auto">
          <a:xfrm>
            <a:off x="899592" y="5517232"/>
            <a:ext cx="1273175" cy="1160463"/>
          </a:xfrm>
          <a:prstGeom prst="rect">
            <a:avLst/>
          </a:prstGeom>
          <a:noFill/>
          <a:ln w="9525">
            <a:noFill/>
            <a:miter lim="800000"/>
            <a:headEnd/>
            <a:tailEnd/>
          </a:ln>
        </p:spPr>
      </p:pic>
    </p:spTree>
    <p:extLst>
      <p:ext uri="{BB962C8B-B14F-4D97-AF65-F5344CB8AC3E}">
        <p14:creationId xmlns:p14="http://schemas.microsoft.com/office/powerpoint/2010/main" xmlns="" val="3977736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TZ\ПроектыФРГН2003-08\Текущие\МФВ-дороги конфликті\Исследование\Березанка\50978712_452573141943702_2078086769022074880_n.jpg"/>
          <p:cNvPicPr>
            <a:picLocks noChangeAspect="1" noChangeArrowheads="1"/>
          </p:cNvPicPr>
          <p:nvPr/>
        </p:nvPicPr>
        <p:blipFill>
          <a:blip r:embed="rId2" cstate="print"/>
          <a:srcRect l="16496" t="23095"/>
          <a:stretch>
            <a:fillRect/>
          </a:stretch>
        </p:blipFill>
        <p:spPr bwMode="auto">
          <a:xfrm>
            <a:off x="4283968" y="3284984"/>
            <a:ext cx="4860032" cy="3356992"/>
          </a:xfrm>
          <a:prstGeom prst="rect">
            <a:avLst/>
          </a:prstGeom>
          <a:noFill/>
        </p:spPr>
      </p:pic>
      <p:sp>
        <p:nvSpPr>
          <p:cNvPr id="2" name="Заголовок 1"/>
          <p:cNvSpPr>
            <a:spLocks noGrp="1"/>
          </p:cNvSpPr>
          <p:nvPr>
            <p:ph type="title"/>
          </p:nvPr>
        </p:nvSpPr>
        <p:spPr/>
        <p:txBody>
          <a:bodyPr>
            <a:normAutofit/>
          </a:bodyPr>
          <a:lstStyle/>
          <a:p>
            <a:pPr algn="ctr"/>
            <a:r>
              <a:rPr lang="uk-UA" dirty="0" smtClean="0">
                <a:latin typeface="Book Antiqua" pitchFamily="18" charset="0"/>
              </a:rPr>
              <a:t>Наслідки</a:t>
            </a:r>
            <a:endParaRPr lang="ru-RU" dirty="0">
              <a:latin typeface="Book Antiqua" pitchFamily="18" charset="0"/>
            </a:endParaRPr>
          </a:p>
        </p:txBody>
      </p:sp>
      <p:pic>
        <p:nvPicPr>
          <p:cNvPr id="5" name="Содержимое 4" descr="50976944_452570711943945_3956569331009060864_n.jpg"/>
          <p:cNvPicPr>
            <a:picLocks noGrp="1" noChangeAspect="1"/>
          </p:cNvPicPr>
          <p:nvPr>
            <p:ph idx="1"/>
          </p:nvPr>
        </p:nvPicPr>
        <p:blipFill>
          <a:blip r:embed="rId3" cstate="print"/>
          <a:stretch>
            <a:fillRect/>
          </a:stretch>
        </p:blipFill>
        <p:spPr>
          <a:xfrm>
            <a:off x="0" y="2332038"/>
            <a:ext cx="4246925" cy="3185194"/>
          </a:xfrm>
        </p:spPr>
      </p:pic>
      <p:sp>
        <p:nvSpPr>
          <p:cNvPr id="6" name="Прямоугольник 5"/>
          <p:cNvSpPr/>
          <p:nvPr/>
        </p:nvSpPr>
        <p:spPr>
          <a:xfrm>
            <a:off x="395536" y="1124744"/>
            <a:ext cx="8748464" cy="923330"/>
          </a:xfrm>
          <a:prstGeom prst="rect">
            <a:avLst/>
          </a:prstGeom>
        </p:spPr>
        <p:txBody>
          <a:bodyPr wrap="square">
            <a:spAutoFit/>
          </a:bodyPr>
          <a:lstStyle/>
          <a:p>
            <a:r>
              <a:rPr lang="uk-UA" i="1" dirty="0" smtClean="0">
                <a:latin typeface="Book Antiqua" pitchFamily="18" charset="0"/>
              </a:rPr>
              <a:t>“У Миколаївській області школярі із сіл Лимани, </a:t>
            </a:r>
            <a:r>
              <a:rPr lang="uk-UA" i="1" dirty="0" err="1" smtClean="0">
                <a:latin typeface="Book Antiqua" pitchFamily="18" charset="0"/>
              </a:rPr>
              <a:t>Вікторівка</a:t>
            </a:r>
            <a:r>
              <a:rPr lang="uk-UA" i="1" dirty="0" smtClean="0">
                <a:latin typeface="Book Antiqua" pitchFamily="18" charset="0"/>
              </a:rPr>
              <a:t> і Елеваторне не можуть доїхати до школи, оскільки дорога,</a:t>
            </a:r>
            <a:r>
              <a:rPr lang="uk-UA" b="1" i="1" dirty="0" smtClean="0">
                <a:latin typeface="Book Antiqua" pitchFamily="18" charset="0"/>
              </a:rPr>
              <a:t>, </a:t>
            </a:r>
            <a:r>
              <a:rPr lang="uk-UA" i="1" dirty="0" smtClean="0">
                <a:latin typeface="Book Antiqua" pitchFamily="18" charset="0"/>
              </a:rPr>
              <a:t>яку в кінці 2018р тому відремонтувала ОДА, залишається </a:t>
            </a:r>
            <a:r>
              <a:rPr lang="uk-UA" i="1" dirty="0" err="1" smtClean="0">
                <a:latin typeface="Book Antiqua" pitchFamily="18" charset="0"/>
              </a:rPr>
              <a:t>непроїзними”</a:t>
            </a:r>
            <a:endParaRPr lang="ru-RU" i="1" dirty="0">
              <a:latin typeface="Book Antiqua"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up)">
                                      <p:cBhvr>
                                        <p:cTn id="7" dur="500"/>
                                        <p:tgtEl>
                                          <p:spTgt spid="102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latin typeface="Book Antiqua" pitchFamily="18" charset="0"/>
              </a:rPr>
              <a:t>Баштанська ОТГ (в</a:t>
            </a:r>
            <a:r>
              <a:rPr lang="uk-UA" sz="4400" dirty="0" smtClean="0">
                <a:latin typeface="Book Antiqua" pitchFamily="18" charset="0"/>
              </a:rPr>
              <a:t>исновки) </a:t>
            </a:r>
            <a:r>
              <a:rPr lang="ru-RU" sz="4400" dirty="0" smtClean="0">
                <a:latin typeface="Book Antiqua" pitchFamily="18" charset="0"/>
              </a:rPr>
              <a:t/>
            </a:r>
            <a:br>
              <a:rPr lang="ru-RU" sz="4400" dirty="0" smtClean="0">
                <a:latin typeface="Book Antiqua" pitchFamily="18" charset="0"/>
              </a:rPr>
            </a:br>
            <a:endParaRPr lang="ru-RU" dirty="0">
              <a:latin typeface="Book Antiqua" pitchFamily="18" charset="0"/>
            </a:endParaRPr>
          </a:p>
        </p:txBody>
      </p:sp>
      <p:sp>
        <p:nvSpPr>
          <p:cNvPr id="4" name="Содержимое 3"/>
          <p:cNvSpPr>
            <a:spLocks noGrp="1"/>
          </p:cNvSpPr>
          <p:nvPr>
            <p:ph idx="1"/>
          </p:nvPr>
        </p:nvSpPr>
        <p:spPr>
          <a:xfrm>
            <a:off x="467544" y="2204864"/>
            <a:ext cx="8424936" cy="3082347"/>
          </a:xfrm>
        </p:spPr>
        <p:txBody>
          <a:bodyPr>
            <a:normAutofit/>
          </a:bodyPr>
          <a:lstStyle/>
          <a:p>
            <a:pPr>
              <a:buNone/>
            </a:pPr>
            <a:r>
              <a:rPr lang="uk-UA" sz="4500" b="1" dirty="0" smtClean="0">
                <a:solidFill>
                  <a:srgbClr val="00B050"/>
                </a:solidFill>
                <a:latin typeface="Book Antiqua" pitchFamily="18" charset="0"/>
              </a:rPr>
              <a:t>+</a:t>
            </a:r>
            <a:r>
              <a:rPr lang="uk-UA" dirty="0" smtClean="0">
                <a:latin typeface="Book Antiqua" pitchFamily="18" charset="0"/>
              </a:rPr>
              <a:t> Затверджено </a:t>
            </a:r>
            <a:r>
              <a:rPr lang="uk-UA" dirty="0" smtClean="0">
                <a:latin typeface="Book Antiqua" pitchFamily="18" charset="0"/>
              </a:rPr>
              <a:t>Стратегічний план розвитку на </a:t>
            </a:r>
            <a:r>
              <a:rPr lang="uk-UA" dirty="0" smtClean="0">
                <a:latin typeface="Book Antiqua" pitchFamily="18" charset="0"/>
              </a:rPr>
              <a:t>2018-2025р Баштанської міськради</a:t>
            </a:r>
            <a:r>
              <a:rPr lang="uk-UA" dirty="0" smtClean="0">
                <a:latin typeface="Book Antiqua" pitchFamily="18" charset="0"/>
              </a:rPr>
              <a:t>, в якому одна зі стратегічних цілей визначена як  розвиток дорожньо-транспортної інфраструктури</a:t>
            </a:r>
            <a:r>
              <a:rPr lang="uk-UA" dirty="0" smtClean="0">
                <a:latin typeface="Book Antiqua" pitchFamily="18" charset="0"/>
              </a:rPr>
              <a:t>.</a:t>
            </a:r>
          </a:p>
        </p:txBody>
      </p:sp>
      <p:sp>
        <p:nvSpPr>
          <p:cNvPr id="5" name="Заголовок 1"/>
          <p:cNvSpPr txBox="1">
            <a:spLocks/>
          </p:cNvSpPr>
          <p:nvPr/>
        </p:nvSpPr>
        <p:spPr>
          <a:xfrm>
            <a:off x="395536" y="1340768"/>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uk-UA" sz="3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Повноваження – утримання комунальних доріг ОТГ</a:t>
            </a:r>
            <a:endParaRPr kumimoji="0" lang="ru-RU" sz="3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latin typeface="Book Antiqua" pitchFamily="18" charset="0"/>
              </a:rPr>
              <a:t>Баштанська ОТГ (в</a:t>
            </a:r>
            <a:r>
              <a:rPr lang="uk-UA" sz="4400" dirty="0" smtClean="0">
                <a:latin typeface="Book Antiqua" pitchFamily="18" charset="0"/>
              </a:rPr>
              <a:t>исновки) </a:t>
            </a:r>
            <a:r>
              <a:rPr lang="ru-RU" sz="4400" dirty="0" smtClean="0">
                <a:latin typeface="Book Antiqua" pitchFamily="18" charset="0"/>
              </a:rPr>
              <a:t/>
            </a:r>
            <a:br>
              <a:rPr lang="ru-RU" sz="4400" dirty="0" smtClean="0">
                <a:latin typeface="Book Antiqua" pitchFamily="18" charset="0"/>
              </a:rPr>
            </a:br>
            <a:endParaRPr lang="ru-RU" dirty="0">
              <a:latin typeface="Book Antiqua" pitchFamily="18" charset="0"/>
            </a:endParaRPr>
          </a:p>
        </p:txBody>
      </p:sp>
      <p:sp>
        <p:nvSpPr>
          <p:cNvPr id="4" name="Содержимое 3"/>
          <p:cNvSpPr>
            <a:spLocks noGrp="1"/>
          </p:cNvSpPr>
          <p:nvPr>
            <p:ph idx="1"/>
          </p:nvPr>
        </p:nvSpPr>
        <p:spPr>
          <a:xfrm>
            <a:off x="395536" y="1628800"/>
            <a:ext cx="8424936" cy="3082347"/>
          </a:xfrm>
        </p:spPr>
        <p:txBody>
          <a:bodyPr>
            <a:normAutofit/>
          </a:bodyPr>
          <a:lstStyle/>
          <a:p>
            <a:pPr>
              <a:buNone/>
            </a:pPr>
            <a:r>
              <a:rPr lang="uk-UA" sz="4500" dirty="0" smtClean="0">
                <a:solidFill>
                  <a:srgbClr val="FF0000"/>
                </a:solidFill>
                <a:latin typeface="Book Antiqua" pitchFamily="18" charset="0"/>
              </a:rPr>
              <a:t>- </a:t>
            </a:r>
            <a:r>
              <a:rPr lang="uk-UA" dirty="0" smtClean="0">
                <a:latin typeface="Book Antiqua" pitchFamily="18" charset="0"/>
              </a:rPr>
              <a:t> спостерігається </a:t>
            </a:r>
            <a:r>
              <a:rPr lang="uk-UA" dirty="0" smtClean="0">
                <a:latin typeface="Book Antiqua" pitchFamily="18" charset="0"/>
              </a:rPr>
              <a:t>нерівномірність реалізації стратегії в напрямку розвитку дорожньої і транспортної </a:t>
            </a:r>
            <a:r>
              <a:rPr lang="uk-UA" dirty="0" smtClean="0">
                <a:latin typeface="Book Antiqua" pitchFamily="18" charset="0"/>
              </a:rPr>
              <a:t>галузей, </a:t>
            </a:r>
            <a:r>
              <a:rPr lang="uk-UA" dirty="0" smtClean="0">
                <a:latin typeface="Book Antiqua" pitchFamily="18" charset="0"/>
              </a:rPr>
              <a:t>що може стати викликом вирішення наявних проблем щодо рівня </a:t>
            </a:r>
            <a:r>
              <a:rPr lang="uk-UA" dirty="0" smtClean="0">
                <a:latin typeface="Book Antiqua" pitchFamily="18" charset="0"/>
              </a:rPr>
              <a:t>якості </a:t>
            </a:r>
            <a:r>
              <a:rPr lang="uk-UA" dirty="0" smtClean="0">
                <a:latin typeface="Book Antiqua" pitchFamily="18" charset="0"/>
              </a:rPr>
              <a:t>доріг, </a:t>
            </a:r>
            <a:r>
              <a:rPr lang="uk-UA" dirty="0" smtClean="0">
                <a:latin typeface="Book Antiqua" pitchFamily="18" charset="0"/>
              </a:rPr>
              <a:t>забезпечення </a:t>
            </a:r>
            <a:r>
              <a:rPr lang="uk-UA" dirty="0" smtClean="0">
                <a:latin typeface="Book Antiqua" pitchFamily="18" charset="0"/>
              </a:rPr>
              <a:t>населення послугами з </a:t>
            </a:r>
            <a:r>
              <a:rPr lang="uk-UA" dirty="0" smtClean="0">
                <a:latin typeface="Book Antiqua" pitchFamily="18" charset="0"/>
              </a:rPr>
              <a:t>перевезень</a:t>
            </a:r>
          </a:p>
          <a:p>
            <a:pPr>
              <a:buFontTx/>
              <a:buChar char="-"/>
            </a:pPr>
            <a:endParaRPr lang="ru-RU" sz="6400" dirty="0">
              <a:latin typeface="Book Antiqu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latin typeface="Book Antiqua" pitchFamily="18" charset="0"/>
              </a:rPr>
              <a:t>Баштанська ОТГ (в</a:t>
            </a:r>
            <a:r>
              <a:rPr lang="uk-UA" sz="4400" dirty="0" smtClean="0">
                <a:latin typeface="Book Antiqua" pitchFamily="18" charset="0"/>
              </a:rPr>
              <a:t>исновки) </a:t>
            </a:r>
            <a:r>
              <a:rPr lang="ru-RU" sz="4400" dirty="0" smtClean="0">
                <a:latin typeface="Book Antiqua" pitchFamily="18" charset="0"/>
              </a:rPr>
              <a:t/>
            </a:r>
            <a:br>
              <a:rPr lang="ru-RU" sz="4400" dirty="0" smtClean="0">
                <a:latin typeface="Book Antiqua" pitchFamily="18" charset="0"/>
              </a:rPr>
            </a:br>
            <a:endParaRPr lang="ru-RU" dirty="0">
              <a:latin typeface="Book Antiqua" pitchFamily="18" charset="0"/>
            </a:endParaRPr>
          </a:p>
        </p:txBody>
      </p:sp>
      <p:sp>
        <p:nvSpPr>
          <p:cNvPr id="4" name="Содержимое 3"/>
          <p:cNvSpPr>
            <a:spLocks noGrp="1"/>
          </p:cNvSpPr>
          <p:nvPr>
            <p:ph idx="1"/>
          </p:nvPr>
        </p:nvSpPr>
        <p:spPr>
          <a:xfrm>
            <a:off x="467544" y="2204864"/>
            <a:ext cx="8424936" cy="3082347"/>
          </a:xfrm>
        </p:spPr>
        <p:txBody>
          <a:bodyPr>
            <a:normAutofit/>
          </a:bodyPr>
          <a:lstStyle/>
          <a:p>
            <a:pPr lvl="0" algn="just">
              <a:buNone/>
            </a:pPr>
            <a:r>
              <a:rPr lang="uk-UA" sz="6400" dirty="0" smtClean="0">
                <a:solidFill>
                  <a:srgbClr val="FF0000"/>
                </a:solidFill>
                <a:latin typeface="Book Antiqua" pitchFamily="18" charset="0"/>
              </a:rPr>
              <a:t>- </a:t>
            </a:r>
            <a:r>
              <a:rPr lang="uk-UA" sz="6400" dirty="0" smtClean="0">
                <a:solidFill>
                  <a:srgbClr val="00B050"/>
                </a:solidFill>
                <a:latin typeface="Book Antiqua" pitchFamily="18" charset="0"/>
              </a:rPr>
              <a:t>+</a:t>
            </a:r>
            <a:r>
              <a:rPr lang="uk-UA" sz="4500" dirty="0" smtClean="0">
                <a:solidFill>
                  <a:srgbClr val="FF0000"/>
                </a:solidFill>
                <a:latin typeface="Book Antiqua" pitchFamily="18" charset="0"/>
              </a:rPr>
              <a:t> </a:t>
            </a:r>
            <a:r>
              <a:rPr lang="uk-UA" sz="2500" dirty="0" smtClean="0">
                <a:latin typeface="Book Antiqua" pitchFamily="18" charset="0"/>
              </a:rPr>
              <a:t>викликає сумнів в доцільності створення  комунального підприємства </a:t>
            </a:r>
            <a:r>
              <a:rPr lang="uk-UA" sz="2500" dirty="0" smtClean="0">
                <a:latin typeface="Book Antiqua" pitchFamily="18" charset="0"/>
              </a:rPr>
              <a:t>з обслуговування та утримання дорожньо-транспортної інфраструктури </a:t>
            </a:r>
            <a:r>
              <a:rPr lang="uk-UA" sz="2500" dirty="0" smtClean="0">
                <a:latin typeface="Book Antiqua" pitchFamily="18" charset="0"/>
              </a:rPr>
              <a:t>що </a:t>
            </a:r>
            <a:r>
              <a:rPr lang="uk-UA" sz="2500" dirty="0" smtClean="0">
                <a:latin typeface="Book Antiqua" pitchFamily="18" charset="0"/>
              </a:rPr>
              <a:t>має де факто виконувати функції виконавчого органа міської </a:t>
            </a:r>
            <a:r>
              <a:rPr lang="uk-UA" sz="2500" dirty="0" smtClean="0">
                <a:latin typeface="Book Antiqua" pitchFamily="18" charset="0"/>
              </a:rPr>
              <a:t>ради</a:t>
            </a:r>
            <a:endParaRPr lang="ru-RU" sz="2500" dirty="0" smtClean="0">
              <a:latin typeface="Book Antiqua" pitchFamily="18" charset="0"/>
            </a:endParaRPr>
          </a:p>
          <a:p>
            <a:pPr>
              <a:buNone/>
            </a:pPr>
            <a:endParaRPr lang="uk-UA" dirty="0" smtClean="0">
              <a:latin typeface="Book Antiqua" pitchFamily="18" charset="0"/>
            </a:endParaRPr>
          </a:p>
          <a:p>
            <a:pPr>
              <a:buFontTx/>
              <a:buChar char="-"/>
            </a:pPr>
            <a:endParaRPr lang="ru-RU" sz="6400" dirty="0">
              <a:latin typeface="Book Antiqu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latin typeface="Book Antiqua" pitchFamily="18" charset="0"/>
              </a:rPr>
              <a:t>Баштанська ОТГ (в</a:t>
            </a:r>
            <a:r>
              <a:rPr lang="uk-UA" sz="4400" dirty="0" smtClean="0">
                <a:latin typeface="Book Antiqua" pitchFamily="18" charset="0"/>
              </a:rPr>
              <a:t>исновки) </a:t>
            </a:r>
            <a:r>
              <a:rPr lang="ru-RU" sz="4400" dirty="0" smtClean="0">
                <a:latin typeface="Book Antiqua" pitchFamily="18" charset="0"/>
              </a:rPr>
              <a:t/>
            </a:r>
            <a:br>
              <a:rPr lang="ru-RU" sz="4400" dirty="0" smtClean="0">
                <a:latin typeface="Book Antiqua" pitchFamily="18" charset="0"/>
              </a:rPr>
            </a:br>
            <a:endParaRPr lang="ru-RU" dirty="0">
              <a:latin typeface="Book Antiqua" pitchFamily="18" charset="0"/>
            </a:endParaRPr>
          </a:p>
        </p:txBody>
      </p:sp>
      <p:sp>
        <p:nvSpPr>
          <p:cNvPr id="4" name="Содержимое 3"/>
          <p:cNvSpPr>
            <a:spLocks noGrp="1"/>
          </p:cNvSpPr>
          <p:nvPr>
            <p:ph idx="1"/>
          </p:nvPr>
        </p:nvSpPr>
        <p:spPr>
          <a:xfrm>
            <a:off x="395536" y="1484784"/>
            <a:ext cx="8424936" cy="3082347"/>
          </a:xfrm>
        </p:spPr>
        <p:txBody>
          <a:bodyPr>
            <a:normAutofit fontScale="47500" lnSpcReduction="20000"/>
          </a:bodyPr>
          <a:lstStyle/>
          <a:p>
            <a:pPr>
              <a:buNone/>
            </a:pPr>
            <a:endParaRPr lang="uk-UA" dirty="0" smtClean="0">
              <a:latin typeface="Book Antiqua" pitchFamily="18" charset="0"/>
            </a:endParaRPr>
          </a:p>
          <a:p>
            <a:pPr>
              <a:buNone/>
            </a:pPr>
            <a:r>
              <a:rPr lang="uk-UA" sz="9500" b="1" dirty="0" smtClean="0">
                <a:solidFill>
                  <a:srgbClr val="FF0000"/>
                </a:solidFill>
                <a:latin typeface="Book Antiqua" pitchFamily="18" charset="0"/>
              </a:rPr>
              <a:t>- </a:t>
            </a:r>
            <a:r>
              <a:rPr lang="uk-UA" sz="9500" b="1" dirty="0" smtClean="0">
                <a:solidFill>
                  <a:srgbClr val="FF0000"/>
                </a:solidFill>
                <a:latin typeface="Book Antiqua" pitchFamily="18" charset="0"/>
              </a:rPr>
              <a:t> </a:t>
            </a:r>
            <a:r>
              <a:rPr lang="uk-UA" sz="6400" dirty="0" smtClean="0">
                <a:latin typeface="Book Antiqua" pitchFamily="18" charset="0"/>
              </a:rPr>
              <a:t>не </a:t>
            </a:r>
            <a:r>
              <a:rPr lang="uk-UA" sz="6400" dirty="0" smtClean="0">
                <a:latin typeface="Book Antiqua" pitchFamily="18" charset="0"/>
              </a:rPr>
              <a:t>передбачено нових можливостей в сфері утримання та розвитку дорожньо-транспортного господарства а саме можливості спів фінансування ремонтів доріг загального користування місцевого значення з дорожнього фонду України (договірні відносини з ОДА).</a:t>
            </a:r>
            <a:endParaRPr lang="ru-RU" sz="6400" dirty="0">
              <a:latin typeface="Book Antiqu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p:txBody>
          <a:bodyPr/>
          <a:lstStyle/>
          <a:p>
            <a:pPr>
              <a:buNone/>
            </a:pPr>
            <a:r>
              <a:rPr lang="uk-UA" sz="5000" dirty="0" smtClean="0">
                <a:solidFill>
                  <a:srgbClr val="FF0000"/>
                </a:solidFill>
                <a:latin typeface="Book Antiqua" pitchFamily="18" charset="0"/>
              </a:rPr>
              <a:t>- </a:t>
            </a:r>
            <a:r>
              <a:rPr lang="uk-UA" dirty="0" smtClean="0">
                <a:latin typeface="Book Antiqua" pitchFamily="18" charset="0"/>
              </a:rPr>
              <a:t> Жодної статистичної інформації щодо загальної кількості та протяжності комунальних доріг (в середині населених пунктів) ОТГ, та тих що потребують капітального, поточного (ямкового) документи ОТГ не містять</a:t>
            </a:r>
            <a:endParaRPr lang="ru-RU" dirty="0">
              <a:latin typeface="Book Antiqua" pitchFamily="18" charset="0"/>
            </a:endParaRPr>
          </a:p>
        </p:txBody>
      </p:sp>
      <p:sp>
        <p:nvSpPr>
          <p:cNvPr id="6" name="Заголовок 1"/>
          <p:cNvSpPr txBox="1">
            <a:spLocks/>
          </p:cNvSpPr>
          <p:nvPr/>
        </p:nvSpPr>
        <p:spPr>
          <a:xfrm>
            <a:off x="609600" y="427038"/>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Баштанська ОТГ </a:t>
            </a: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(висновки)</a:t>
            </a:r>
            <a:endParaRPr kumimoji="0" lang="ru-RU"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p:txBody>
          <a:bodyPr/>
          <a:lstStyle/>
          <a:p>
            <a:pPr algn="just">
              <a:buNone/>
            </a:pPr>
            <a:r>
              <a:rPr lang="uk-UA" sz="4500" b="1" dirty="0" smtClean="0">
                <a:solidFill>
                  <a:srgbClr val="FF0000"/>
                </a:solidFill>
                <a:latin typeface="Book Antiqua" pitchFamily="18" charset="0"/>
              </a:rPr>
              <a:t>- </a:t>
            </a:r>
            <a:r>
              <a:rPr lang="uk-UA" dirty="0" smtClean="0">
                <a:latin typeface="Book Antiqua" pitchFamily="18" charset="0"/>
              </a:rPr>
              <a:t>Жодних </a:t>
            </a:r>
            <a:r>
              <a:rPr lang="uk-UA" dirty="0" smtClean="0">
                <a:latin typeface="Book Antiqua" pitchFamily="18" charset="0"/>
              </a:rPr>
              <a:t>середньострокових/ довгострокових планів по утриманню автомобільних доріг міста (поточні (ямкові) та капітальні ремонти) не існує. Розпорядник керується тільки складеними оперативними на бюджетний рік планами закупівель.</a:t>
            </a:r>
            <a:endParaRPr lang="ru-RU" dirty="0">
              <a:latin typeface="Book Antiqua" pitchFamily="18" charset="0"/>
            </a:endParaRPr>
          </a:p>
        </p:txBody>
      </p:sp>
      <p:sp>
        <p:nvSpPr>
          <p:cNvPr id="6" name="Заголовок 1"/>
          <p:cNvSpPr txBox="1">
            <a:spLocks/>
          </p:cNvSpPr>
          <p:nvPr/>
        </p:nvSpPr>
        <p:spPr>
          <a:xfrm>
            <a:off x="609600" y="427038"/>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Баштанська</a:t>
            </a:r>
            <a:r>
              <a:rPr kumimoji="0" lang="uk-UA"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 </a:t>
            </a: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ОТГ </a:t>
            </a: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(висновки)</a:t>
            </a:r>
            <a:endParaRPr kumimoji="0" lang="ru-RU"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just">
              <a:buNone/>
            </a:pPr>
            <a:r>
              <a:rPr lang="uk-UA" dirty="0" smtClean="0">
                <a:latin typeface="Book Antiqua" pitchFamily="18" charset="0"/>
              </a:rPr>
              <a:t>Відсутні технічні паспорти доріг та вулиць населених пунктів ОТГ: </a:t>
            </a:r>
          </a:p>
          <a:p>
            <a:pPr algn="just">
              <a:buNone/>
            </a:pPr>
            <a:endParaRPr lang="uk-UA" dirty="0" smtClean="0">
              <a:latin typeface="Book Antiqua" pitchFamily="18" charset="0"/>
            </a:endParaRPr>
          </a:p>
          <a:p>
            <a:pPr algn="just">
              <a:buNone/>
            </a:pPr>
            <a:r>
              <a:rPr lang="uk-UA" dirty="0" smtClean="0">
                <a:latin typeface="Book Antiqua" pitchFamily="18" charset="0"/>
              </a:rPr>
              <a:t>Наказ №54.. В розділі </a:t>
            </a:r>
            <a:r>
              <a:rPr lang="uk-UA" b="1" dirty="0" smtClean="0">
                <a:latin typeface="Book Antiqua" pitchFamily="18" charset="0"/>
              </a:rPr>
              <a:t>VIII. «Технічний облік і паспортизація вулиць та доріг» пунктом 8.10.</a:t>
            </a:r>
            <a:r>
              <a:rPr lang="uk-UA" dirty="0" smtClean="0">
                <a:latin typeface="Book Antiqua" pitchFamily="18" charset="0"/>
              </a:rPr>
              <a:t> унормовано, що технічний облік і паспортизацію виконує </a:t>
            </a:r>
            <a:r>
              <a:rPr lang="uk-UA" dirty="0" err="1" smtClean="0">
                <a:latin typeface="Book Antiqua" pitchFamily="18" charset="0"/>
              </a:rPr>
              <a:t>балансоутримувач</a:t>
            </a:r>
            <a:r>
              <a:rPr lang="uk-UA" dirty="0" smtClean="0">
                <a:latin typeface="Book Antiqua" pitchFamily="18" charset="0"/>
              </a:rPr>
              <a:t> вулично-дорожньої мережі.</a:t>
            </a:r>
          </a:p>
          <a:p>
            <a:pPr algn="just">
              <a:buNone/>
            </a:pPr>
            <a:endParaRPr lang="uk-UA" dirty="0" smtClean="0">
              <a:latin typeface="Book Antiqua" pitchFamily="18" charset="0"/>
            </a:endParaRPr>
          </a:p>
        </p:txBody>
      </p:sp>
      <p:sp>
        <p:nvSpPr>
          <p:cNvPr id="5" name="Заголовок 1"/>
          <p:cNvSpPr txBox="1">
            <a:spLocks/>
          </p:cNvSpPr>
          <p:nvPr/>
        </p:nvSpPr>
        <p:spPr>
          <a:xfrm>
            <a:off x="609600" y="427038"/>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Баштанська ОТГ </a:t>
            </a: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(висновки)</a:t>
            </a:r>
            <a:endParaRPr kumimoji="0" lang="ru-RU"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just">
              <a:buNone/>
            </a:pPr>
            <a:r>
              <a:rPr lang="uk-UA" dirty="0" smtClean="0">
                <a:latin typeface="Book Antiqua" pitchFamily="18" charset="0"/>
              </a:rPr>
              <a:t>Відсутність повної документальної та достовірної інформації про об'єкти комунального майна – ризик недофінансування, або надмірного бюджетного фінансування </a:t>
            </a:r>
          </a:p>
          <a:p>
            <a:pPr algn="just">
              <a:buNone/>
            </a:pPr>
            <a:endParaRPr lang="uk-UA" dirty="0" smtClean="0">
              <a:latin typeface="Book Antiqua" pitchFamily="18" charset="0"/>
            </a:endParaRPr>
          </a:p>
        </p:txBody>
      </p:sp>
      <p:sp>
        <p:nvSpPr>
          <p:cNvPr id="5" name="Заголовок 1"/>
          <p:cNvSpPr txBox="1">
            <a:spLocks/>
          </p:cNvSpPr>
          <p:nvPr/>
        </p:nvSpPr>
        <p:spPr>
          <a:xfrm>
            <a:off x="609600" y="427038"/>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Баштанська ОТГ </a:t>
            </a: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(висновки)</a:t>
            </a:r>
            <a:endParaRPr kumimoji="0" lang="ru-RU"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pPr algn="just">
              <a:lnSpc>
                <a:spcPct val="134000"/>
              </a:lnSpc>
              <a:spcBef>
                <a:spcPts val="0"/>
              </a:spcBef>
              <a:buNone/>
            </a:pPr>
            <a:r>
              <a:rPr lang="uk-UA" sz="2500" dirty="0" smtClean="0">
                <a:latin typeface="Book Antiqua" pitchFamily="18" charset="0"/>
              </a:rPr>
              <a:t>За період 2017-травень 2019р   </a:t>
            </a:r>
            <a:r>
              <a:rPr lang="uk-UA" sz="2500" dirty="0" smtClean="0">
                <a:latin typeface="Book Antiqua" pitchFamily="18" charset="0"/>
              </a:rPr>
              <a:t>65 </a:t>
            </a:r>
            <a:r>
              <a:rPr lang="uk-UA" sz="2500" dirty="0" smtClean="0">
                <a:latin typeface="Book Antiqua" pitchFamily="18" charset="0"/>
              </a:rPr>
              <a:t>закупівель поточного та капітального ремонту дорожнього одягу автомобільних доріг ОТГ:</a:t>
            </a:r>
          </a:p>
          <a:p>
            <a:pPr algn="just">
              <a:buNone/>
            </a:pPr>
            <a:r>
              <a:rPr lang="uk-UA" sz="4000" dirty="0" smtClean="0">
                <a:solidFill>
                  <a:srgbClr val="00B050"/>
                </a:solidFill>
                <a:latin typeface="Book Antiqua" pitchFamily="18" charset="0"/>
              </a:rPr>
              <a:t>+</a:t>
            </a:r>
            <a:r>
              <a:rPr lang="uk-UA" sz="2500" dirty="0" smtClean="0">
                <a:latin typeface="Book Antiqua" pitchFamily="18" charset="0"/>
              </a:rPr>
              <a:t> Всі закупівлі проведені з використання електронної системи </a:t>
            </a:r>
            <a:r>
              <a:rPr lang="uk-UA" sz="2500" dirty="0" smtClean="0">
                <a:latin typeface="Book Antiqua" pitchFamily="18" charset="0"/>
              </a:rPr>
              <a:t>Прозоро</a:t>
            </a:r>
          </a:p>
          <a:p>
            <a:pPr algn="just">
              <a:buNone/>
            </a:pPr>
            <a:r>
              <a:rPr lang="uk-UA" sz="2400" dirty="0" smtClean="0">
                <a:latin typeface="Book Antiqua" pitchFamily="18" charset="0"/>
              </a:rPr>
              <a:t>Перелік </a:t>
            </a:r>
            <a:r>
              <a:rPr lang="uk-UA" sz="2400" dirty="0" smtClean="0">
                <a:latin typeface="Book Antiqua" pitchFamily="18" charset="0"/>
              </a:rPr>
              <a:t>робіт сформований таким чином, щоб оптимально провести відповідні закупівлі. Надмірно підозрілого дроблення предмету закупівель на відміну від колег з миколаївського виконкому не спостерігається.  </a:t>
            </a:r>
            <a:endParaRPr lang="ru-RU" sz="2400" dirty="0">
              <a:latin typeface="Book Antiqua" pitchFamily="18" charset="0"/>
            </a:endParaRPr>
          </a:p>
        </p:txBody>
      </p:sp>
      <p:sp>
        <p:nvSpPr>
          <p:cNvPr id="5" name="Заголовок 1"/>
          <p:cNvSpPr txBox="1">
            <a:spLocks/>
          </p:cNvSpPr>
          <p:nvPr/>
        </p:nvSpPr>
        <p:spPr>
          <a:xfrm>
            <a:off x="609600" y="427038"/>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Баштанська ОТГ </a:t>
            </a: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(висновки)</a:t>
            </a:r>
            <a:endParaRPr kumimoji="0" lang="ru-RU"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80728"/>
            <a:ext cx="4211960" cy="4467952"/>
          </a:xfrm>
        </p:spPr>
        <p:txBody>
          <a:bodyPr>
            <a:normAutofit fontScale="92500" lnSpcReduction="10000"/>
          </a:bodyPr>
          <a:lstStyle/>
          <a:p>
            <a:pPr algn="ctr">
              <a:buNone/>
            </a:pPr>
            <a:endParaRPr lang="uk-UA" b="1" dirty="0" smtClean="0">
              <a:latin typeface="Book Antiqua" pitchFamily="18" charset="0"/>
            </a:endParaRPr>
          </a:p>
          <a:p>
            <a:pPr algn="ctr">
              <a:buNone/>
            </a:pPr>
            <a:r>
              <a:rPr lang="uk-UA" b="1" dirty="0" err="1" smtClean="0">
                <a:latin typeface="Book Antiqua" pitchFamily="18" charset="0"/>
              </a:rPr>
              <a:t>Мы</a:t>
            </a:r>
            <a:r>
              <a:rPr lang="uk-UA" b="1" dirty="0" smtClean="0">
                <a:latin typeface="Book Antiqua" pitchFamily="18" charset="0"/>
              </a:rPr>
              <a:t> </a:t>
            </a:r>
            <a:r>
              <a:rPr lang="uk-UA" b="1" dirty="0" err="1" smtClean="0">
                <a:latin typeface="Book Antiqua" pitchFamily="18" charset="0"/>
              </a:rPr>
              <a:t>строим</a:t>
            </a:r>
            <a:r>
              <a:rPr lang="uk-UA" b="1" dirty="0" smtClean="0">
                <a:latin typeface="Book Antiqua" pitchFamily="18" charset="0"/>
              </a:rPr>
              <a:t> </a:t>
            </a:r>
            <a:r>
              <a:rPr lang="uk-UA" b="1" dirty="0" err="1" smtClean="0">
                <a:latin typeface="Book Antiqua" pitchFamily="18" charset="0"/>
              </a:rPr>
              <a:t>хорошие</a:t>
            </a:r>
            <a:r>
              <a:rPr lang="uk-UA" b="1" dirty="0" smtClean="0">
                <a:latin typeface="Book Antiqua" pitchFamily="18" charset="0"/>
              </a:rPr>
              <a:t> дороги не потому </a:t>
            </a:r>
            <a:r>
              <a:rPr lang="uk-UA" b="1" dirty="0" err="1" smtClean="0">
                <a:latin typeface="Book Antiqua" pitchFamily="18" charset="0"/>
              </a:rPr>
              <a:t>что</a:t>
            </a:r>
            <a:endParaRPr lang="uk-UA" b="1" dirty="0" smtClean="0">
              <a:latin typeface="Book Antiqua" pitchFamily="18" charset="0"/>
            </a:endParaRPr>
          </a:p>
          <a:p>
            <a:pPr algn="ctr">
              <a:buNone/>
            </a:pPr>
            <a:r>
              <a:rPr lang="uk-UA" b="1" dirty="0" smtClean="0">
                <a:latin typeface="Book Antiqua" pitchFamily="18" charset="0"/>
              </a:rPr>
              <a:t> </a:t>
            </a:r>
            <a:r>
              <a:rPr lang="uk-UA" b="1" dirty="0" err="1" smtClean="0">
                <a:latin typeface="Book Antiqua" pitchFamily="18" charset="0"/>
              </a:rPr>
              <a:t>богатые</a:t>
            </a:r>
            <a:r>
              <a:rPr lang="uk-UA" b="1" dirty="0" smtClean="0">
                <a:latin typeface="Book Antiqua" pitchFamily="18" charset="0"/>
              </a:rPr>
              <a:t>, </a:t>
            </a:r>
            <a:endParaRPr lang="en-US" b="1" dirty="0" smtClean="0">
              <a:latin typeface="Book Antiqua" pitchFamily="18" charset="0"/>
            </a:endParaRPr>
          </a:p>
          <a:p>
            <a:pPr algn="ctr">
              <a:buNone/>
            </a:pPr>
            <a:r>
              <a:rPr lang="uk-UA" b="1" dirty="0" smtClean="0">
                <a:latin typeface="Book Antiqua" pitchFamily="18" charset="0"/>
              </a:rPr>
              <a:t>а </a:t>
            </a:r>
            <a:r>
              <a:rPr lang="uk-UA" b="1" dirty="0" err="1" smtClean="0">
                <a:latin typeface="Book Antiqua" pitchFamily="18" charset="0"/>
              </a:rPr>
              <a:t>мы</a:t>
            </a:r>
            <a:r>
              <a:rPr lang="uk-UA" b="1" dirty="0" smtClean="0">
                <a:latin typeface="Book Antiqua" pitchFamily="18" charset="0"/>
              </a:rPr>
              <a:t> </a:t>
            </a:r>
            <a:r>
              <a:rPr lang="uk-UA" b="1" dirty="0" err="1" smtClean="0">
                <a:latin typeface="Book Antiqua" pitchFamily="18" charset="0"/>
              </a:rPr>
              <a:t>богатые</a:t>
            </a:r>
            <a:r>
              <a:rPr lang="uk-UA" b="1" dirty="0" smtClean="0">
                <a:latin typeface="Book Antiqua" pitchFamily="18" charset="0"/>
              </a:rPr>
              <a:t> потому </a:t>
            </a:r>
            <a:r>
              <a:rPr lang="uk-UA" b="1" dirty="0" err="1" smtClean="0">
                <a:latin typeface="Book Antiqua" pitchFamily="18" charset="0"/>
              </a:rPr>
              <a:t>что</a:t>
            </a:r>
            <a:r>
              <a:rPr lang="uk-UA" b="1" dirty="0" smtClean="0">
                <a:latin typeface="Book Antiqua" pitchFamily="18" charset="0"/>
              </a:rPr>
              <a:t> </a:t>
            </a:r>
            <a:r>
              <a:rPr lang="uk-UA" b="1" dirty="0" err="1" smtClean="0">
                <a:latin typeface="Book Antiqua" pitchFamily="18" charset="0"/>
              </a:rPr>
              <a:t>строим</a:t>
            </a:r>
            <a:r>
              <a:rPr lang="uk-UA" b="1" dirty="0" smtClean="0">
                <a:latin typeface="Book Antiqua" pitchFamily="18" charset="0"/>
              </a:rPr>
              <a:t> </a:t>
            </a:r>
            <a:endParaRPr lang="en-US" b="1" dirty="0" smtClean="0">
              <a:latin typeface="Book Antiqua" pitchFamily="18" charset="0"/>
            </a:endParaRPr>
          </a:p>
          <a:p>
            <a:pPr algn="ctr">
              <a:buNone/>
            </a:pPr>
            <a:r>
              <a:rPr lang="uk-UA" sz="3500" b="1" dirty="0" err="1" smtClean="0">
                <a:solidFill>
                  <a:srgbClr val="FF0000"/>
                </a:solidFill>
                <a:latin typeface="Book Antiqua" pitchFamily="18" charset="0"/>
              </a:rPr>
              <a:t>хорошие</a:t>
            </a:r>
            <a:r>
              <a:rPr lang="uk-UA" sz="3500" b="1" dirty="0" smtClean="0">
                <a:solidFill>
                  <a:srgbClr val="FF0000"/>
                </a:solidFill>
                <a:latin typeface="Book Antiqua" pitchFamily="18" charset="0"/>
              </a:rPr>
              <a:t> дороги</a:t>
            </a:r>
            <a:endParaRPr lang="ru-RU" sz="3500" dirty="0" smtClean="0">
              <a:solidFill>
                <a:srgbClr val="FF0000"/>
              </a:solidFill>
              <a:latin typeface="Book Antiqua" pitchFamily="18" charset="0"/>
            </a:endParaRPr>
          </a:p>
          <a:p>
            <a:pPr algn="r">
              <a:buNone/>
            </a:pPr>
            <a:endParaRPr lang="uk-UA" dirty="0" smtClean="0">
              <a:latin typeface="Book Antiqua" pitchFamily="18" charset="0"/>
            </a:endParaRPr>
          </a:p>
          <a:p>
            <a:pPr algn="r">
              <a:buNone/>
            </a:pPr>
            <a:endParaRPr lang="uk-UA" dirty="0" smtClean="0">
              <a:latin typeface="Book Antiqua" pitchFamily="18" charset="0"/>
            </a:endParaRPr>
          </a:p>
          <a:p>
            <a:pPr algn="r">
              <a:buNone/>
            </a:pPr>
            <a:r>
              <a:rPr lang="uk-UA" dirty="0" smtClean="0">
                <a:latin typeface="Book Antiqua" pitchFamily="18" charset="0"/>
              </a:rPr>
              <a:t>(</a:t>
            </a:r>
            <a:r>
              <a:rPr lang="uk-UA" dirty="0" err="1" smtClean="0">
                <a:latin typeface="Book Antiqua" pitchFamily="18" charset="0"/>
              </a:rPr>
              <a:t>американская</a:t>
            </a:r>
            <a:r>
              <a:rPr lang="uk-UA" dirty="0" smtClean="0">
                <a:latin typeface="Book Antiqua" pitchFamily="18" charset="0"/>
              </a:rPr>
              <a:t> </a:t>
            </a:r>
            <a:r>
              <a:rPr lang="uk-UA" dirty="0" err="1" smtClean="0">
                <a:latin typeface="Book Antiqua" pitchFamily="18" charset="0"/>
              </a:rPr>
              <a:t>пословица</a:t>
            </a:r>
            <a:r>
              <a:rPr lang="uk-UA" dirty="0" smtClean="0">
                <a:latin typeface="Book Antiqua" pitchFamily="18" charset="0"/>
              </a:rPr>
              <a:t>)</a:t>
            </a:r>
            <a:endParaRPr lang="ru-RU" dirty="0">
              <a:latin typeface="Book Antiqua" pitchFamily="18" charset="0"/>
            </a:endParaRPr>
          </a:p>
        </p:txBody>
      </p:sp>
      <p:pic>
        <p:nvPicPr>
          <p:cNvPr id="5" name="Picture 2" descr="D:\Текущие\Grants\Британия 2018-2019\1 этап\ОСЛЕЖИВАНИЕ ИТОГОВ\original_photo-thumb_650.jpg"/>
          <p:cNvPicPr>
            <a:picLocks noChangeAspect="1" noChangeArrowheads="1"/>
          </p:cNvPicPr>
          <p:nvPr/>
        </p:nvPicPr>
        <p:blipFill>
          <a:blip r:embed="rId2" cstate="print"/>
          <a:srcRect l="13307" r="20282" b="8573"/>
          <a:stretch>
            <a:fillRect/>
          </a:stretch>
        </p:blipFill>
        <p:spPr bwMode="auto">
          <a:xfrm>
            <a:off x="4303790" y="980728"/>
            <a:ext cx="4840210" cy="443711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a:buNone/>
            </a:pPr>
            <a:r>
              <a:rPr lang="uk-UA" dirty="0" smtClean="0">
                <a:latin typeface="Book Antiqua" pitchFamily="18" charset="0"/>
              </a:rPr>
              <a:t>відсутність якісного планування робіт по утриманню дорожньо-транспортної інфраструктури може привести до того , що  існує ризик неякісного виконання ремонтів дорожнього одягу з-за виконання їх в період підвищеної </a:t>
            </a:r>
            <a:r>
              <a:rPr lang="uk-UA" dirty="0" smtClean="0">
                <a:latin typeface="Book Antiqua" pitchFamily="18" charset="0"/>
              </a:rPr>
              <a:t>вологості:</a:t>
            </a:r>
          </a:p>
          <a:p>
            <a:pPr>
              <a:buNone/>
            </a:pPr>
            <a:r>
              <a:rPr lang="uk-UA" dirty="0" smtClean="0">
                <a:latin typeface="Book Antiqua" pitchFamily="18" charset="0"/>
              </a:rPr>
              <a:t>з планів проведення закупівель по Баштанській ОТГ за 2017-2018р видно, що роботи по поточному ремонту доріг населених пунктів ОТГ навіть планується </a:t>
            </a:r>
            <a:r>
              <a:rPr lang="en-US" dirty="0" smtClean="0">
                <a:latin typeface="Book Antiqua" pitchFamily="18" charset="0"/>
              </a:rPr>
              <a:t>p </a:t>
            </a:r>
            <a:r>
              <a:rPr lang="uk-UA" dirty="0" smtClean="0">
                <a:latin typeface="Book Antiqua" pitchFamily="18" charset="0"/>
              </a:rPr>
              <a:t>початком  закупівель на жовтень, а іноді і на листопад поточного року</a:t>
            </a:r>
            <a:endParaRPr lang="uk-UA" dirty="0" smtClean="0">
              <a:latin typeface="Book Antiqua" pitchFamily="18" charset="0"/>
            </a:endParaRPr>
          </a:p>
        </p:txBody>
      </p:sp>
      <p:sp>
        <p:nvSpPr>
          <p:cNvPr id="5" name="Заголовок 1"/>
          <p:cNvSpPr txBox="1">
            <a:spLocks/>
          </p:cNvSpPr>
          <p:nvPr/>
        </p:nvSpPr>
        <p:spPr>
          <a:xfrm>
            <a:off x="609600" y="427038"/>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Баштанська ОТГ </a:t>
            </a:r>
            <a:r>
              <a:rPr kumimoji="0" lang="uk-UA"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(висновки)</a:t>
            </a:r>
            <a:endParaRPr kumimoji="0" lang="ru-RU"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uk-UA" dirty="0" smtClean="0">
                <a:latin typeface="Book Antiqua" pitchFamily="18" charset="0"/>
              </a:rPr>
              <a:t>Заходи контролю (відсутні);</a:t>
            </a:r>
          </a:p>
          <a:p>
            <a:pPr>
              <a:buFontTx/>
              <a:buChar char="-"/>
            </a:pPr>
            <a:r>
              <a:rPr lang="uk-UA" dirty="0" smtClean="0">
                <a:latin typeface="Book Antiqua" pitchFamily="18" charset="0"/>
              </a:rPr>
              <a:t>Відсутня інформація щодо претензійної роботи з боку ГРБК та депутатського корпусу</a:t>
            </a:r>
          </a:p>
        </p:txBody>
      </p:sp>
      <p:sp>
        <p:nvSpPr>
          <p:cNvPr id="5" name="Заголовок 1"/>
          <p:cNvSpPr txBox="1">
            <a:spLocks/>
          </p:cNvSpPr>
          <p:nvPr/>
        </p:nvSpPr>
        <p:spPr>
          <a:xfrm>
            <a:off x="609600" y="427038"/>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4100" b="1"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Баштанська ОТГ </a:t>
            </a:r>
            <a:r>
              <a:rPr kumimoji="0" lang="uk-UA" sz="4100" b="1"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rPr>
              <a:t>(висновки)</a:t>
            </a:r>
            <a:endParaRPr kumimoji="0" lang="ru-RU" sz="4100" b="1"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Book Antiqua" pitchFamily="18" charset="0"/>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556792"/>
            <a:ext cx="8229600" cy="5098571"/>
          </a:xfrm>
        </p:spPr>
        <p:txBody>
          <a:bodyPr>
            <a:normAutofit fontScale="85000" lnSpcReduction="20000"/>
          </a:bodyPr>
          <a:lstStyle/>
          <a:p>
            <a:pPr marL="566928" lvl="0" indent="-457200">
              <a:buNone/>
            </a:pPr>
            <a:r>
              <a:rPr lang="uk-UA" sz="2600" dirty="0" smtClean="0">
                <a:latin typeface="Book Antiqua" pitchFamily="18" charset="0"/>
              </a:rPr>
              <a:t>Переглянути </a:t>
            </a:r>
            <a:r>
              <a:rPr lang="uk-UA" sz="2600" dirty="0" smtClean="0">
                <a:latin typeface="Book Antiqua" pitchFamily="18" charset="0"/>
              </a:rPr>
              <a:t>Стратегічні документи в </a:t>
            </a:r>
            <a:r>
              <a:rPr lang="uk-UA" sz="2600" dirty="0" smtClean="0">
                <a:latin typeface="Book Antiqua" pitchFamily="18" charset="0"/>
              </a:rPr>
              <a:t>сфері </a:t>
            </a:r>
            <a:r>
              <a:rPr lang="uk-UA" sz="2600" dirty="0" smtClean="0">
                <a:latin typeface="Book Antiqua" pitchFamily="18" charset="0"/>
              </a:rPr>
              <a:t>утримання дорожньо-транспортної інфраструктури на </a:t>
            </a:r>
            <a:r>
              <a:rPr lang="uk-UA" sz="2600" dirty="0" smtClean="0">
                <a:latin typeface="Book Antiqua" pitchFamily="18" charset="0"/>
              </a:rPr>
              <a:t>предмет:</a:t>
            </a:r>
          </a:p>
          <a:p>
            <a:pPr marL="566928" lvl="0" indent="-457200">
              <a:buAutoNum type="arabicPeriod"/>
            </a:pPr>
            <a:endParaRPr lang="ru-RU" sz="2600" dirty="0" smtClean="0">
              <a:latin typeface="Book Antiqua" pitchFamily="18" charset="0"/>
            </a:endParaRPr>
          </a:p>
          <a:p>
            <a:pPr>
              <a:buNone/>
            </a:pPr>
            <a:r>
              <a:rPr lang="uk-UA" sz="2600" dirty="0" smtClean="0">
                <a:latin typeface="Book Antiqua" pitchFamily="18" charset="0"/>
              </a:rPr>
              <a:t>- відображення в них в якості засобів реалізації нових можливостей, що надало бюджетне законодавство в частині спів фінансування ремонтів доріг загального користування місцевого значення за рахунок коштів місцевих бюджетів та дорожнього фонду </a:t>
            </a:r>
            <a:r>
              <a:rPr lang="uk-UA" sz="2600" dirty="0" smtClean="0">
                <a:latin typeface="Book Antiqua" pitchFamily="18" charset="0"/>
              </a:rPr>
              <a:t>України</a:t>
            </a:r>
          </a:p>
          <a:p>
            <a:endParaRPr lang="ru-RU" sz="2600" dirty="0" smtClean="0">
              <a:latin typeface="Book Antiqua" pitchFamily="18" charset="0"/>
            </a:endParaRPr>
          </a:p>
          <a:p>
            <a:pPr>
              <a:buNone/>
            </a:pPr>
            <a:r>
              <a:rPr lang="uk-UA" sz="2600" dirty="0" smtClean="0">
                <a:latin typeface="Book Antiqua" pitchFamily="18" charset="0"/>
              </a:rPr>
              <a:t>- необхідності створення комунального підприємства з обслуговування та утримання дорожньо-транспортної інфраструктури як такого що може викликати дублювання функцій з виконкомом ОТГ</a:t>
            </a:r>
            <a:endParaRPr lang="ru-RU" sz="2600" dirty="0" smtClean="0">
              <a:latin typeface="Book Antiqua" pitchFamily="18" charset="0"/>
            </a:endParaRPr>
          </a:p>
          <a:p>
            <a:pPr marL="907542" lvl="1" indent="-514350">
              <a:buAutoNum type="arabicPeriod"/>
            </a:pPr>
            <a:endParaRPr lang="uk-UA" sz="2800" dirty="0" smtClean="0">
              <a:latin typeface="Book Antiqua" pitchFamily="18" charset="0"/>
            </a:endParaRPr>
          </a:p>
          <a:p>
            <a:pPr marL="907542" lvl="1" indent="-514350">
              <a:buAutoNum type="arabicPeriod"/>
            </a:pPr>
            <a:endParaRPr lang="uk-UA" sz="2800" dirty="0" smtClean="0">
              <a:latin typeface="Book Antiqua" pitchFamily="18" charset="0"/>
            </a:endParaRPr>
          </a:p>
          <a:p>
            <a:pPr lvl="1">
              <a:buNone/>
            </a:pPr>
            <a:r>
              <a:rPr lang="uk-UA" sz="2400" dirty="0" smtClean="0">
                <a:latin typeface="Book Antiqua" pitchFamily="18" charset="0"/>
              </a:rPr>
              <a:t> </a:t>
            </a:r>
            <a:endParaRPr lang="uk-UA" dirty="0" smtClean="0">
              <a:latin typeface="Book Antiqua" pitchFamily="18" charset="0"/>
            </a:endParaRPr>
          </a:p>
        </p:txBody>
      </p:sp>
      <p:sp>
        <p:nvSpPr>
          <p:cNvPr id="2" name="Заголовок 1"/>
          <p:cNvSpPr>
            <a:spLocks noGrp="1"/>
          </p:cNvSpPr>
          <p:nvPr>
            <p:ph type="title"/>
          </p:nvPr>
        </p:nvSpPr>
        <p:spPr>
          <a:xfrm>
            <a:off x="457200" y="274638"/>
            <a:ext cx="8229600" cy="706090"/>
          </a:xfrm>
        </p:spPr>
        <p:txBody>
          <a:bodyPr>
            <a:normAutofit fontScale="90000"/>
          </a:bodyPr>
          <a:lstStyle/>
          <a:p>
            <a:pPr algn="ctr"/>
            <a:r>
              <a:rPr lang="uk-UA" dirty="0" smtClean="0">
                <a:latin typeface="Book Antiqua" pitchFamily="18" charset="0"/>
              </a:rPr>
              <a:t>ПРОПОЗИЦІЇ </a:t>
            </a:r>
            <a:r>
              <a:rPr lang="uk-UA" dirty="0" smtClean="0">
                <a:latin typeface="Book Antiqua" pitchFamily="18" charset="0"/>
              </a:rPr>
              <a:t>(</a:t>
            </a:r>
            <a:r>
              <a:rPr lang="uk-UA" dirty="0" err="1" smtClean="0">
                <a:latin typeface="Book Antiqua" pitchFamily="18" charset="0"/>
              </a:rPr>
              <a:t>БаштанськаОТГ</a:t>
            </a:r>
            <a:r>
              <a:rPr lang="uk-UA" dirty="0" smtClean="0">
                <a:latin typeface="Book Antiqua" pitchFamily="18" charset="0"/>
              </a:rPr>
              <a:t>)</a:t>
            </a:r>
            <a:endParaRPr lang="ru-RU" dirty="0">
              <a:latin typeface="Book Antiqua"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556792"/>
            <a:ext cx="8229600" cy="5098571"/>
          </a:xfrm>
        </p:spPr>
        <p:txBody>
          <a:bodyPr>
            <a:normAutofit/>
          </a:bodyPr>
          <a:lstStyle/>
          <a:p>
            <a:pPr lvl="0">
              <a:buNone/>
            </a:pPr>
            <a:r>
              <a:rPr lang="uk-UA" sz="2100" dirty="0" smtClean="0">
                <a:latin typeface="Book Antiqua" pitchFamily="18" charset="0"/>
              </a:rPr>
              <a:t>2. Переглянути </a:t>
            </a:r>
            <a:r>
              <a:rPr lang="uk-UA" sz="2100" dirty="0" smtClean="0">
                <a:latin typeface="Book Antiqua" pitchFamily="18" charset="0"/>
              </a:rPr>
              <a:t>наявні галузеві програми відповідних сфер, внести до них розділ результативних показників виконання</a:t>
            </a:r>
            <a:endParaRPr lang="ru-RU" sz="2100" dirty="0" smtClean="0">
              <a:latin typeface="Book Antiqua" pitchFamily="18" charset="0"/>
            </a:endParaRPr>
          </a:p>
          <a:p>
            <a:pPr lvl="0">
              <a:buNone/>
            </a:pPr>
            <a:r>
              <a:rPr lang="uk-UA" sz="2100" dirty="0" smtClean="0">
                <a:latin typeface="Book Antiqua" pitchFamily="18" charset="0"/>
              </a:rPr>
              <a:t>3. Запровадити </a:t>
            </a:r>
            <a:r>
              <a:rPr lang="uk-UA" sz="2100" dirty="0" smtClean="0">
                <a:latin typeface="Book Antiqua" pitchFamily="18" charset="0"/>
              </a:rPr>
              <a:t>практику середньострокового/довгострокового планування капітальних а особливо поточних ремонтів, що по суті повинні бути профілактичними ремонтами.</a:t>
            </a:r>
            <a:endParaRPr lang="ru-RU" sz="2100" dirty="0" smtClean="0">
              <a:latin typeface="Book Antiqua" pitchFamily="18" charset="0"/>
            </a:endParaRPr>
          </a:p>
          <a:p>
            <a:pPr lvl="0">
              <a:buNone/>
            </a:pPr>
            <a:r>
              <a:rPr lang="uk-UA" sz="2100" dirty="0" smtClean="0">
                <a:latin typeface="Book Antiqua" pitchFamily="18" charset="0"/>
              </a:rPr>
              <a:t>4. Розробити </a:t>
            </a:r>
            <a:r>
              <a:rPr lang="uk-UA" sz="2100" dirty="0" smtClean="0">
                <a:latin typeface="Book Antiqua" pitchFamily="18" charset="0"/>
              </a:rPr>
              <a:t>та затвердити технічні паспорти вулиць та доріг на території ОТГ, внести до  них повний перелік інформації, що вимагає діюче законодавство України</a:t>
            </a:r>
            <a:endParaRPr lang="ru-RU" sz="2100" dirty="0" smtClean="0">
              <a:latin typeface="Book Antiqua" pitchFamily="18" charset="0"/>
            </a:endParaRPr>
          </a:p>
          <a:p>
            <a:pPr lvl="0"/>
            <a:r>
              <a:rPr lang="uk-UA" sz="2100" dirty="0" smtClean="0">
                <a:latin typeface="Book Antiqua" pitchFamily="18" charset="0"/>
              </a:rPr>
              <a:t>Передбачити </a:t>
            </a:r>
            <a:r>
              <a:rPr lang="uk-UA" sz="2100" dirty="0" smtClean="0">
                <a:latin typeface="Book Antiqua" pitchFamily="18" charset="0"/>
              </a:rPr>
              <a:t>можливість розміщення </a:t>
            </a:r>
            <a:r>
              <a:rPr lang="uk-UA" sz="2100" dirty="0" smtClean="0">
                <a:latin typeface="Book Antiqua" pitchFamily="18" charset="0"/>
              </a:rPr>
              <a:t>технічних </a:t>
            </a:r>
            <a:r>
              <a:rPr lang="uk-UA" sz="2100" dirty="0" smtClean="0">
                <a:latin typeface="Book Antiqua" pitchFamily="18" charset="0"/>
              </a:rPr>
              <a:t>паспортів доріг на офіційному сайті Баштанської ради</a:t>
            </a:r>
            <a:endParaRPr lang="ru-RU" sz="2100" dirty="0" smtClean="0">
              <a:latin typeface="Book Antiqua" pitchFamily="18" charset="0"/>
            </a:endParaRPr>
          </a:p>
          <a:p>
            <a:pPr marL="907542" lvl="1" indent="-514350">
              <a:buAutoNum type="arabicPeriod"/>
            </a:pPr>
            <a:endParaRPr lang="uk-UA" sz="2100" dirty="0" smtClean="0">
              <a:latin typeface="Book Antiqua" pitchFamily="18" charset="0"/>
            </a:endParaRPr>
          </a:p>
          <a:p>
            <a:pPr marL="907542" lvl="1" indent="-514350">
              <a:buAutoNum type="arabicPeriod"/>
            </a:pPr>
            <a:endParaRPr lang="uk-UA" sz="2100" dirty="0" smtClean="0">
              <a:latin typeface="Book Antiqua" pitchFamily="18" charset="0"/>
            </a:endParaRPr>
          </a:p>
          <a:p>
            <a:pPr lvl="1">
              <a:buNone/>
            </a:pPr>
            <a:r>
              <a:rPr lang="uk-UA" sz="2100" dirty="0" smtClean="0">
                <a:latin typeface="Book Antiqua" pitchFamily="18" charset="0"/>
              </a:rPr>
              <a:t> </a:t>
            </a:r>
          </a:p>
        </p:txBody>
      </p:sp>
      <p:sp>
        <p:nvSpPr>
          <p:cNvPr id="2" name="Заголовок 1"/>
          <p:cNvSpPr>
            <a:spLocks noGrp="1"/>
          </p:cNvSpPr>
          <p:nvPr>
            <p:ph type="title"/>
          </p:nvPr>
        </p:nvSpPr>
        <p:spPr>
          <a:xfrm>
            <a:off x="457200" y="274638"/>
            <a:ext cx="8229600" cy="706090"/>
          </a:xfrm>
        </p:spPr>
        <p:txBody>
          <a:bodyPr>
            <a:normAutofit fontScale="90000"/>
          </a:bodyPr>
          <a:lstStyle/>
          <a:p>
            <a:pPr algn="ctr"/>
            <a:r>
              <a:rPr lang="uk-UA" dirty="0" smtClean="0">
                <a:latin typeface="Book Antiqua" pitchFamily="18" charset="0"/>
              </a:rPr>
              <a:t>ПРОПОЗИЦІЇ </a:t>
            </a:r>
            <a:r>
              <a:rPr lang="uk-UA" dirty="0" smtClean="0">
                <a:latin typeface="Book Antiqua" pitchFamily="18" charset="0"/>
              </a:rPr>
              <a:t>(</a:t>
            </a:r>
            <a:r>
              <a:rPr lang="uk-UA" dirty="0" err="1" smtClean="0">
                <a:latin typeface="Book Antiqua" pitchFamily="18" charset="0"/>
              </a:rPr>
              <a:t>БаштанськаОТГ</a:t>
            </a:r>
            <a:r>
              <a:rPr lang="uk-UA" dirty="0" smtClean="0">
                <a:latin typeface="Book Antiqua" pitchFamily="18" charset="0"/>
              </a:rPr>
              <a:t>)</a:t>
            </a:r>
            <a:endParaRPr lang="ru-RU" dirty="0">
              <a:latin typeface="Book Antiqua"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098571"/>
          </a:xfrm>
        </p:spPr>
        <p:txBody>
          <a:bodyPr>
            <a:noAutofit/>
          </a:bodyPr>
          <a:lstStyle/>
          <a:p>
            <a:pPr lvl="0">
              <a:buNone/>
            </a:pPr>
            <a:r>
              <a:rPr lang="uk-UA" sz="2500" dirty="0" smtClean="0">
                <a:latin typeface="Book Antiqua" pitchFamily="18" charset="0"/>
              </a:rPr>
              <a:t>5. </a:t>
            </a:r>
            <a:r>
              <a:rPr lang="uk-UA" sz="2500" dirty="0" smtClean="0">
                <a:latin typeface="Book Antiqua" pitchFamily="18" charset="0"/>
              </a:rPr>
              <a:t>Вжити низку заходів для унеможливлення в подальшому проведення поточних/капітальних ремонтів дорожнього одягу в «невчасний» період (кінець осені – зима).</a:t>
            </a:r>
            <a:endParaRPr lang="ru-RU" sz="2500" dirty="0" smtClean="0">
              <a:latin typeface="Book Antiqua" pitchFamily="18" charset="0"/>
            </a:endParaRPr>
          </a:p>
          <a:p>
            <a:pPr lvl="1" algn="just">
              <a:buNone/>
            </a:pPr>
            <a:endParaRPr lang="uk-UA" sz="2500" dirty="0" smtClean="0">
              <a:latin typeface="Book Antiqua" pitchFamily="18" charset="0"/>
            </a:endParaRPr>
          </a:p>
          <a:p>
            <a:pPr algn="just">
              <a:buNone/>
            </a:pPr>
            <a:r>
              <a:rPr lang="uk-UA" sz="2500" dirty="0" smtClean="0">
                <a:latin typeface="Book Antiqua" pitchFamily="18" charset="0"/>
              </a:rPr>
              <a:t>6. </a:t>
            </a:r>
            <a:r>
              <a:rPr lang="uk-UA" sz="2500" dirty="0" smtClean="0">
                <a:latin typeface="Book Antiqua" pitchFamily="18" charset="0"/>
              </a:rPr>
              <a:t>Застосувати можливості ОТГ в сферах ремонту та утримання дорожньо-транспортної інфраструктури через механізм співфінансування робіт по </a:t>
            </a:r>
            <a:r>
              <a:rPr lang="uk-UA" sz="2500" dirty="0" smtClean="0">
                <a:latin typeface="Book Antiqua" pitchFamily="18" charset="0"/>
              </a:rPr>
              <a:t>дорогах </a:t>
            </a:r>
            <a:r>
              <a:rPr lang="uk-UA" sz="2500" dirty="0" smtClean="0">
                <a:latin typeface="Book Antiqua" pitchFamily="18" charset="0"/>
              </a:rPr>
              <a:t>загального користування місцевого значення з МОДА (управління інфраструктури). </a:t>
            </a:r>
            <a:endParaRPr lang="uk-UA" sz="2500" dirty="0" smtClean="0">
              <a:latin typeface="Book Antiqua" pitchFamily="18" charset="0"/>
            </a:endParaRPr>
          </a:p>
        </p:txBody>
      </p:sp>
      <p:sp>
        <p:nvSpPr>
          <p:cNvPr id="2" name="Заголовок 1"/>
          <p:cNvSpPr>
            <a:spLocks noGrp="1"/>
          </p:cNvSpPr>
          <p:nvPr>
            <p:ph type="title"/>
          </p:nvPr>
        </p:nvSpPr>
        <p:spPr>
          <a:xfrm>
            <a:off x="457200" y="274638"/>
            <a:ext cx="8229600" cy="706090"/>
          </a:xfrm>
        </p:spPr>
        <p:txBody>
          <a:bodyPr>
            <a:normAutofit fontScale="90000"/>
          </a:bodyPr>
          <a:lstStyle/>
          <a:p>
            <a:pPr algn="ctr"/>
            <a:r>
              <a:rPr lang="uk-UA" dirty="0" smtClean="0"/>
              <a:t>ПРОПОЗИЦІЇ </a:t>
            </a:r>
            <a:r>
              <a:rPr lang="uk-UA" dirty="0" smtClean="0"/>
              <a:t>(Баштанська ОТГ</a:t>
            </a:r>
            <a:r>
              <a:rPr lang="uk-UA" dirty="0" smtClean="0"/>
              <a:t>)</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000" dirty="0" smtClean="0">
                <a:latin typeface="Book Antiqua" pitchFamily="18" charset="0"/>
              </a:rPr>
              <a:t>МЕХАНІЗМ співфінансування (Підстави)</a:t>
            </a:r>
            <a:endParaRPr lang="ru-RU" sz="3000" dirty="0">
              <a:latin typeface="Book Antiqua" pitchFamily="18" charset="0"/>
            </a:endParaRPr>
          </a:p>
        </p:txBody>
      </p:sp>
      <p:sp>
        <p:nvSpPr>
          <p:cNvPr id="3" name="Содержимое 2"/>
          <p:cNvSpPr>
            <a:spLocks noGrp="1"/>
          </p:cNvSpPr>
          <p:nvPr>
            <p:ph sz="quarter" idx="1"/>
          </p:nvPr>
        </p:nvSpPr>
        <p:spPr/>
        <p:txBody>
          <a:bodyPr>
            <a:normAutofit fontScale="77500" lnSpcReduction="20000"/>
          </a:bodyPr>
          <a:lstStyle/>
          <a:p>
            <a:pPr>
              <a:buNone/>
            </a:pPr>
            <a:r>
              <a:rPr lang="uk-UA" b="1" smtClean="0">
                <a:latin typeface="Book Antiqua" pitchFamily="18" charset="0"/>
              </a:rPr>
              <a:t>Стаття</a:t>
            </a:r>
            <a:r>
              <a:rPr lang="uk-UA" b="1" smtClean="0">
                <a:latin typeface="Book Antiqua" pitchFamily="18" charset="0"/>
              </a:rPr>
              <a:t> 91 </a:t>
            </a:r>
            <a:r>
              <a:rPr lang="uk-UA" smtClean="0">
                <a:latin typeface="Book Antiqua" pitchFamily="18" charset="0"/>
              </a:rPr>
              <a:t>Бюджетного кодексу України </a:t>
            </a:r>
            <a:r>
              <a:rPr lang="uk-UA" smtClean="0">
                <a:latin typeface="Book Antiqua" pitchFamily="18" charset="0"/>
              </a:rPr>
              <a:t>передбачає</a:t>
            </a:r>
            <a:r>
              <a:rPr lang="uk-UA" smtClean="0">
                <a:latin typeface="Book Antiqua" pitchFamily="18" charset="0"/>
              </a:rPr>
              <a:t>, що до видатків місцевих </a:t>
            </a:r>
            <a:r>
              <a:rPr lang="uk-UA" smtClean="0">
                <a:latin typeface="Book Antiqua" pitchFamily="18" charset="0"/>
              </a:rPr>
              <a:t>бюджетів</a:t>
            </a:r>
            <a:r>
              <a:rPr lang="uk-UA" smtClean="0">
                <a:latin typeface="Book Antiqua" pitchFamily="18" charset="0"/>
              </a:rPr>
              <a:t>, …, належать видатки на </a:t>
            </a:r>
            <a:r>
              <a:rPr lang="uk-UA" smtClean="0">
                <a:latin typeface="Book Antiqua" pitchFamily="18" charset="0"/>
              </a:rPr>
              <a:t>будівництво</a:t>
            </a:r>
            <a:r>
              <a:rPr lang="uk-UA" smtClean="0">
                <a:latin typeface="Book Antiqua" pitchFamily="18" charset="0"/>
              </a:rPr>
              <a:t>, </a:t>
            </a:r>
            <a:r>
              <a:rPr lang="uk-UA" smtClean="0">
                <a:latin typeface="Book Antiqua" pitchFamily="18" charset="0"/>
              </a:rPr>
              <a:t>реконструкцію</a:t>
            </a:r>
            <a:r>
              <a:rPr lang="uk-UA" smtClean="0">
                <a:latin typeface="Book Antiqua" pitchFamily="18" charset="0"/>
              </a:rPr>
              <a:t>, ремонт та утримання доріг місцевого </a:t>
            </a:r>
            <a:r>
              <a:rPr lang="uk-UA" smtClean="0">
                <a:latin typeface="Book Antiqua" pitchFamily="18" charset="0"/>
              </a:rPr>
              <a:t>значення</a:t>
            </a:r>
            <a:r>
              <a:rPr lang="uk-UA" smtClean="0">
                <a:latin typeface="Book Antiqua" pitchFamily="18" charset="0"/>
              </a:rPr>
              <a:t>, вулиць і доріг комунальної власності у населених </a:t>
            </a:r>
            <a:r>
              <a:rPr lang="uk-UA" smtClean="0">
                <a:latin typeface="Book Antiqua" pitchFamily="18" charset="0"/>
              </a:rPr>
              <a:t>пунктах</a:t>
            </a:r>
            <a:r>
              <a:rPr lang="uk-UA" smtClean="0">
                <a:latin typeface="Book Antiqua" pitchFamily="18" charset="0"/>
              </a:rPr>
              <a:t>, а також капітальний та поточний ремонт вулиць і доріг населених пунктів та інших </a:t>
            </a:r>
            <a:r>
              <a:rPr lang="uk-UA" smtClean="0">
                <a:latin typeface="Book Antiqua" pitchFamily="18" charset="0"/>
              </a:rPr>
              <a:t>доріг</a:t>
            </a:r>
            <a:r>
              <a:rPr lang="uk-UA" smtClean="0">
                <a:latin typeface="Book Antiqua" pitchFamily="18" charset="0"/>
              </a:rPr>
              <a:t>, які є складовими автомобільних доріг державного значення </a:t>
            </a:r>
            <a:r>
              <a:rPr lang="uk-UA" smtClean="0">
                <a:latin typeface="Book Antiqua" pitchFamily="18" charset="0"/>
              </a:rPr>
              <a:t>(</a:t>
            </a:r>
            <a:r>
              <a:rPr lang="uk-UA" smtClean="0">
                <a:latin typeface="Book Antiqua" pitchFamily="18" charset="0"/>
              </a:rPr>
              <a:t>як співфінансування на договірних </a:t>
            </a:r>
            <a:r>
              <a:rPr lang="uk-UA" smtClean="0">
                <a:latin typeface="Book Antiqua" pitchFamily="18" charset="0"/>
              </a:rPr>
              <a:t>засадах</a:t>
            </a:r>
            <a:r>
              <a:rPr lang="uk-UA" smtClean="0">
                <a:latin typeface="Book Antiqua" pitchFamily="18" charset="0"/>
              </a:rPr>
              <a:t>; </a:t>
            </a:r>
            <a:endParaRPr lang="uk-UA" smtClean="0">
              <a:latin typeface="Book Antiqua" pitchFamily="18" charset="0"/>
            </a:endParaRPr>
          </a:p>
          <a:p>
            <a:pPr>
              <a:buNone/>
              <a:tabLst>
                <a:tab pos="3222625" algn="l"/>
              </a:tabLst>
            </a:pPr>
            <a:r>
              <a:rPr lang="uk-UA" b="1" smtClean="0">
                <a:latin typeface="Book Antiqua" pitchFamily="18" charset="0"/>
              </a:rPr>
              <a:t>Стаття 20 </a:t>
            </a:r>
            <a:r>
              <a:rPr lang="uk-UA" smtClean="0">
                <a:latin typeface="Book Antiqua" pitchFamily="18" charset="0"/>
              </a:rPr>
              <a:t>Закону України </a:t>
            </a:r>
            <a:r>
              <a:rPr lang="uk-UA" smtClean="0">
                <a:latin typeface="Book Antiqua" pitchFamily="18" charset="0"/>
              </a:rPr>
              <a:t>«</a:t>
            </a:r>
            <a:r>
              <a:rPr lang="uk-UA" smtClean="0">
                <a:latin typeface="Book Antiqua" pitchFamily="18" charset="0"/>
              </a:rPr>
              <a:t>Про автомобільні </a:t>
            </a:r>
            <a:r>
              <a:rPr lang="uk-UA" smtClean="0">
                <a:latin typeface="Book Antiqua" pitchFamily="18" charset="0"/>
              </a:rPr>
              <a:t>дороги</a:t>
            </a:r>
            <a:r>
              <a:rPr lang="uk-UA" smtClean="0">
                <a:latin typeface="Book Antiqua" pitchFamily="18" charset="0"/>
              </a:rPr>
              <a:t>» </a:t>
            </a:r>
            <a:r>
              <a:rPr lang="uk-UA" smtClean="0">
                <a:latin typeface="Book Antiqua" pitchFamily="18" charset="0"/>
              </a:rPr>
              <a:t>«..</a:t>
            </a:r>
            <a:r>
              <a:rPr lang="uk-UA" smtClean="0">
                <a:latin typeface="Book Antiqua" pitchFamily="18" charset="0"/>
              </a:rPr>
              <a:t>органи місцевого самоврядування в частині управління функціонуванням і розвитком вулиць і доріг міст та інших населених пунктів мають право здійснювати капітальний та поточний ремонт вулиць і доріг населених пунктів та інших </a:t>
            </a:r>
            <a:r>
              <a:rPr lang="uk-UA" smtClean="0">
                <a:latin typeface="Book Antiqua" pitchFamily="18" charset="0"/>
              </a:rPr>
              <a:t>доріг</a:t>
            </a:r>
            <a:r>
              <a:rPr lang="uk-UA" smtClean="0">
                <a:latin typeface="Book Antiqua" pitchFamily="18" charset="0"/>
              </a:rPr>
              <a:t>, які є складовими автомобільних доріг державного </a:t>
            </a:r>
            <a:r>
              <a:rPr lang="uk-UA" smtClean="0">
                <a:latin typeface="Book Antiqua" pitchFamily="18" charset="0"/>
              </a:rPr>
              <a:t>значення</a:t>
            </a:r>
            <a:r>
              <a:rPr lang="uk-UA" smtClean="0">
                <a:latin typeface="Book Antiqua" pitchFamily="18" charset="0"/>
              </a:rPr>
              <a:t>, за рахунок коштів відповідних місцевих бюджетів </a:t>
            </a:r>
            <a:r>
              <a:rPr lang="uk-UA" smtClean="0">
                <a:latin typeface="Book Antiqua" pitchFamily="18" charset="0"/>
              </a:rPr>
              <a:t>(</a:t>
            </a:r>
            <a:r>
              <a:rPr lang="uk-UA" smtClean="0">
                <a:latin typeface="Book Antiqua" pitchFamily="18" charset="0"/>
              </a:rPr>
              <a:t>як співфінансування на договірних </a:t>
            </a:r>
            <a:r>
              <a:rPr lang="uk-UA" smtClean="0">
                <a:latin typeface="Book Antiqua" pitchFamily="18" charset="0"/>
              </a:rPr>
              <a:t>засадах</a:t>
            </a:r>
            <a:r>
              <a:rPr lang="uk-UA" smtClean="0">
                <a:latin typeface="Book Antiqua" pitchFamily="18" charset="0"/>
              </a:rPr>
              <a:t>)»; </a:t>
            </a:r>
            <a:endParaRPr lang="uk-UA" smtClean="0">
              <a:latin typeface="Book Antiqua"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000" dirty="0" smtClean="0">
                <a:latin typeface="Book Antiqua" pitchFamily="18" charset="0"/>
              </a:rPr>
              <a:t>МЕХАНІЗМ співфінансування (Підстави) </a:t>
            </a:r>
            <a:endParaRPr lang="ru-RU" sz="3000" dirty="0">
              <a:latin typeface="Book Antiqua" pitchFamily="18" charset="0"/>
            </a:endParaRPr>
          </a:p>
        </p:txBody>
      </p:sp>
      <p:sp>
        <p:nvSpPr>
          <p:cNvPr id="3" name="Содержимое 2"/>
          <p:cNvSpPr>
            <a:spLocks noGrp="1"/>
          </p:cNvSpPr>
          <p:nvPr>
            <p:ph sz="quarter" idx="1"/>
          </p:nvPr>
        </p:nvSpPr>
        <p:spPr/>
        <p:txBody>
          <a:bodyPr>
            <a:normAutofit fontScale="92500" lnSpcReduction="20000"/>
          </a:bodyPr>
          <a:lstStyle/>
          <a:p>
            <a:pPr>
              <a:buNone/>
            </a:pPr>
            <a:r>
              <a:rPr lang="uk-UA" b="1" dirty="0" smtClean="0">
                <a:latin typeface="Book Antiqua" pitchFamily="18" charset="0"/>
              </a:rPr>
              <a:t>Стаття 31 </a:t>
            </a:r>
            <a:r>
              <a:rPr lang="uk-UA" dirty="0" smtClean="0">
                <a:latin typeface="Book Antiqua" pitchFamily="18" charset="0"/>
              </a:rPr>
              <a:t>Закону України «Про місцеве самоврядування в Україні» </a:t>
            </a:r>
          </a:p>
          <a:p>
            <a:pPr>
              <a:buNone/>
            </a:pPr>
            <a:r>
              <a:rPr lang="uk-UA" dirty="0" smtClean="0">
                <a:latin typeface="Book Antiqua" pitchFamily="18" charset="0"/>
              </a:rPr>
              <a:t>“.. до відання виконавчих органів сільських, селищних, міських рад належать такі самоврядні повноваження: організація за рахунок власних коштів і на пайових засадах будівництва, реконструкції і ремонту об’єктів комунального господарства та соціально-культурного призначення, жилих будинків, шляхів місцевого значення, а також капітального та поточного ремонту вулиць і доріг населених пунктів та інших доріг, які є складовими автомобільних доріг державного значення (як співфінансування на договірних засадах)”</a:t>
            </a:r>
            <a:endParaRPr lang="uk-UA" dirty="0">
              <a:latin typeface="Book Antiqua"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000" dirty="0" smtClean="0">
                <a:latin typeface="Book Antiqua" pitchFamily="18" charset="0"/>
              </a:rPr>
              <a:t>МЕХАНІЗМ співфінансування (Підстави) </a:t>
            </a:r>
            <a:endParaRPr lang="ru-RU" sz="3000" dirty="0">
              <a:latin typeface="Book Antiqua" pitchFamily="18" charset="0"/>
            </a:endParaRPr>
          </a:p>
        </p:txBody>
      </p:sp>
      <p:sp>
        <p:nvSpPr>
          <p:cNvPr id="3" name="Содержимое 2"/>
          <p:cNvSpPr>
            <a:spLocks noGrp="1"/>
          </p:cNvSpPr>
          <p:nvPr>
            <p:ph sz="quarter" idx="1"/>
          </p:nvPr>
        </p:nvSpPr>
        <p:spPr/>
        <p:txBody>
          <a:bodyPr>
            <a:normAutofit fontScale="77500" lnSpcReduction="20000"/>
          </a:bodyPr>
          <a:lstStyle/>
          <a:p>
            <a:pPr>
              <a:buNone/>
            </a:pPr>
            <a:r>
              <a:rPr lang="uk-UA" b="1" dirty="0" smtClean="0">
                <a:latin typeface="Book Antiqua" pitchFamily="18" charset="0"/>
              </a:rPr>
              <a:t>Стаття 44 </a:t>
            </a:r>
            <a:r>
              <a:rPr lang="uk-UA" dirty="0" smtClean="0">
                <a:latin typeface="Book Antiqua" pitchFamily="18" charset="0"/>
              </a:rPr>
              <a:t>Закону України «Про місцеве самоврядування в Україні» </a:t>
            </a:r>
          </a:p>
          <a:p>
            <a:pPr>
              <a:buNone/>
            </a:pPr>
            <a:r>
              <a:rPr lang="uk-UA" dirty="0" smtClean="0">
                <a:latin typeface="Book Antiqua" pitchFamily="18" charset="0"/>
              </a:rPr>
              <a:t>«районні та обласні ради делегують відповідним місцевим державним адміністраціям такі повноваження: об’єднання на договірних засадах коштів підприємств, установ та організацій, розташованих на відповідній території, і населення, а також бюджетних коштів на будівництво, реконструкцію, ремонт та утримання на пайових засадах об’єктів соціальної і виробничої інфраструктури, шляхів місцевого значення, на капітальний та поточний ремонт вулиць і доріг населених пунктів та інших доріг, які є складовими автомобільних доріг державного значення (як співфінансування на договірних засадах), та на заходи з охорони праці та навколишнього природного середовища.</a:t>
            </a:r>
            <a:endParaRPr lang="uk-UA" dirty="0">
              <a:latin typeface="Book Antiqua"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b="1" dirty="0" smtClean="0">
                <a:latin typeface="Book Antiqua" pitchFamily="18" charset="0"/>
              </a:rPr>
              <a:t>МЕХАНІЗМ СПІВПРАЦІ НА УМОВАХ СПІВФІНАНСУВАННЯ</a:t>
            </a:r>
            <a:endParaRPr lang="ru-RU" sz="3000" dirty="0">
              <a:latin typeface="Book Antiqua" pitchFamily="18" charset="0"/>
            </a:endParaRPr>
          </a:p>
        </p:txBody>
      </p:sp>
      <p:sp>
        <p:nvSpPr>
          <p:cNvPr id="4" name="Содержимое 3"/>
          <p:cNvSpPr>
            <a:spLocks noGrp="1"/>
          </p:cNvSpPr>
          <p:nvPr>
            <p:ph sz="quarter" idx="1"/>
          </p:nvPr>
        </p:nvSpPr>
        <p:spPr/>
        <p:txBody>
          <a:bodyPr>
            <a:noAutofit/>
          </a:bodyPr>
          <a:lstStyle/>
          <a:p>
            <a:pPr>
              <a:buNone/>
            </a:pPr>
            <a:r>
              <a:rPr lang="uk-UA" sz="1800" dirty="0" smtClean="0">
                <a:latin typeface="Book Antiqua" pitchFamily="18" charset="0"/>
              </a:rPr>
              <a:t>Крок 1</a:t>
            </a:r>
          </a:p>
          <a:p>
            <a:pPr>
              <a:buNone/>
            </a:pPr>
            <a:r>
              <a:rPr lang="uk-UA" sz="1800" dirty="0" smtClean="0">
                <a:latin typeface="Book Antiqua" pitchFamily="18" charset="0"/>
              </a:rPr>
              <a:t>Виконавчі органи сільських, селищних, міських рад, районні, обласні ради або відповідні державні адміністрації розглядають питання щодо необхідності покращення стану автомобільних доріг загального користування, визначають пріоритетні ділянки доріг загального користування (державного або місцевого значення), які мають важливе значення для діяльності відповідних об’єднаних територіальних громад (ОТГ) і потребують виконання дорожніх робіт, </a:t>
            </a:r>
          </a:p>
          <a:p>
            <a:pPr>
              <a:buNone/>
            </a:pPr>
            <a:endParaRPr lang="uk-UA" sz="1800" dirty="0" smtClean="0">
              <a:latin typeface="Book Antiqua" pitchFamily="18" charset="0"/>
            </a:endParaRPr>
          </a:p>
          <a:p>
            <a:pPr>
              <a:buNone/>
            </a:pPr>
            <a:r>
              <a:rPr lang="uk-UA" sz="1800" dirty="0" smtClean="0">
                <a:latin typeface="Book Antiqua" pitchFamily="18" charset="0"/>
              </a:rPr>
              <a:t>Крок 2</a:t>
            </a:r>
          </a:p>
          <a:p>
            <a:pPr>
              <a:buNone/>
            </a:pPr>
            <a:r>
              <a:rPr lang="uk-UA" sz="1800" dirty="0" smtClean="0">
                <a:latin typeface="Book Antiqua" pitchFamily="18" charset="0"/>
              </a:rPr>
              <a:t>Запит до САД у відповідній області щодо надання інформації, необхідної для прийняття рішення про виділення коштів з місцевих бюджетів на виконання робіт на цих ділянках у поточному році (про види та обсяги робіт, які необхідно виконати на зазначених ділянках доріг для покращення їхнього стану, та передбачені видатки з Державного бюджету України чи інших джерел на виконання обсягів робіт на цих ділянках у поточному році).</a:t>
            </a:r>
            <a:endParaRPr lang="uk-UA" sz="1800" dirty="0">
              <a:latin typeface="Book Antiqua"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b="1" dirty="0" smtClean="0">
                <a:latin typeface="Book Antiqua" pitchFamily="18" charset="0"/>
              </a:rPr>
              <a:t>МЕХАНІЗМ СПІВПРАЦІ НА УМОВАХ СПІВФІНАНСУВАННЯ</a:t>
            </a:r>
            <a:endParaRPr lang="ru-RU" sz="3000" dirty="0">
              <a:latin typeface="Book Antiqua" pitchFamily="18" charset="0"/>
            </a:endParaRPr>
          </a:p>
        </p:txBody>
      </p:sp>
      <p:sp>
        <p:nvSpPr>
          <p:cNvPr id="4" name="Содержимое 3"/>
          <p:cNvSpPr>
            <a:spLocks noGrp="1"/>
          </p:cNvSpPr>
          <p:nvPr>
            <p:ph sz="quarter" idx="1"/>
          </p:nvPr>
        </p:nvSpPr>
        <p:spPr/>
        <p:txBody>
          <a:bodyPr>
            <a:normAutofit fontScale="77500" lnSpcReduction="20000"/>
          </a:bodyPr>
          <a:lstStyle/>
          <a:p>
            <a:pPr>
              <a:buNone/>
            </a:pPr>
            <a:r>
              <a:rPr lang="uk-UA" dirty="0" smtClean="0">
                <a:latin typeface="Book Antiqua" pitchFamily="18" charset="0"/>
              </a:rPr>
              <a:t>Крок 3</a:t>
            </a:r>
          </a:p>
          <a:p>
            <a:pPr>
              <a:buNone/>
            </a:pPr>
            <a:r>
              <a:rPr lang="uk-UA" dirty="0" smtClean="0">
                <a:latin typeface="Book Antiqua" pitchFamily="18" charset="0"/>
              </a:rPr>
              <a:t>Протягом 15 робочих днів САД, або відповідний структурний підрозділ ОДА у відповідній області надає необхідну інформацію щодо визначених у запиті ділянок автомобільних доріг загального користування: </a:t>
            </a:r>
          </a:p>
          <a:p>
            <a:r>
              <a:rPr lang="uk-UA" dirty="0" smtClean="0">
                <a:latin typeface="Book Antiqua" pitchFamily="18" charset="0"/>
              </a:rPr>
              <a:t>підтвердження приналежності дороги до мережі доріг загального користування державного (постанова КМУ) або місцевого (рішення ОДА) значення, її індекс, номер та назва, класифікація дороги, тип покриття, категорія, наявність дорожнього облаштування та штучних споруд тощо</a:t>
            </a:r>
          </a:p>
          <a:p>
            <a:r>
              <a:rPr lang="uk-UA" dirty="0" smtClean="0">
                <a:latin typeface="Book Antiqua" pitchFamily="18" charset="0"/>
              </a:rPr>
              <a:t>види робіт, які необхідно виконати (будівництво, реконструкція, капітальний ремонт, поточний середній ремонт, поточний дрібний ремонт або експлуатаційне утримання) — набір робіт або дефектний акт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buNone/>
            </a:pPr>
            <a:r>
              <a:rPr lang="uk-UA" sz="2800" b="1" dirty="0" smtClean="0">
                <a:latin typeface="Book Antiqua" pitchFamily="18" charset="0"/>
              </a:rPr>
              <a:t>Дати оцінку </a:t>
            </a:r>
            <a:r>
              <a:rPr lang="uk-UA" sz="2800" dirty="0" smtClean="0">
                <a:latin typeface="Book Antiqua" pitchFamily="18" charset="0"/>
              </a:rPr>
              <a:t>реалізації виконавчими органами міських рад (сільських рад ОТГ) місцевої політики утримання та розвитку дорожньо-транспортної інфраструктури.</a:t>
            </a:r>
            <a:endParaRPr lang="ru-RU" sz="2800" dirty="0" smtClean="0">
              <a:latin typeface="Book Antiqua" pitchFamily="18" charset="0"/>
            </a:endParaRPr>
          </a:p>
          <a:p>
            <a:pPr lvl="0">
              <a:buNone/>
            </a:pPr>
            <a:r>
              <a:rPr lang="uk-UA" sz="2800" dirty="0" smtClean="0">
                <a:latin typeface="Book Antiqua" pitchFamily="18" charset="0"/>
              </a:rPr>
              <a:t>У тому числі, з досягнення цілей державної політики покращення якості доріг формування та/або реалізацію якої забезпечує головний розпорядник бюджетних коштів</a:t>
            </a:r>
            <a:endParaRPr lang="ru-RU" sz="2800" dirty="0" smtClean="0">
              <a:latin typeface="Book Antiqua" pitchFamily="18" charset="0"/>
            </a:endParaRPr>
          </a:p>
          <a:p>
            <a:endParaRPr lang="ru-RU" dirty="0">
              <a:latin typeface="Book Antiqua" pitchFamily="18" charset="0"/>
            </a:endParaRPr>
          </a:p>
        </p:txBody>
      </p:sp>
      <p:sp>
        <p:nvSpPr>
          <p:cNvPr id="3" name="Заголовок 2"/>
          <p:cNvSpPr>
            <a:spLocks noGrp="1"/>
          </p:cNvSpPr>
          <p:nvPr>
            <p:ph type="title"/>
          </p:nvPr>
        </p:nvSpPr>
        <p:spPr/>
        <p:txBody>
          <a:bodyPr>
            <a:normAutofit/>
          </a:bodyPr>
          <a:lstStyle/>
          <a:p>
            <a:pPr lvl="1" algn="ctr" rtl="0">
              <a:spcBef>
                <a:spcPct val="0"/>
              </a:spcBef>
            </a:pPr>
            <a:r>
              <a:rPr lang="uk-UA" sz="2800" b="1" u="sng" dirty="0" smtClean="0">
                <a:latin typeface="Book Antiqua" pitchFamily="18" charset="0"/>
              </a:rPr>
              <a:t>Мета аудиту: </a:t>
            </a:r>
            <a:r>
              <a:rPr lang="ru-RU" sz="2800" dirty="0" smtClean="0">
                <a:latin typeface="Book Antiqua" pitchFamily="18" charset="0"/>
              </a:rPr>
              <a:t/>
            </a:r>
            <a:br>
              <a:rPr lang="ru-RU" sz="2800" dirty="0" smtClean="0">
                <a:latin typeface="Book Antiqua" pitchFamily="18" charset="0"/>
              </a:rPr>
            </a:br>
            <a:endParaRPr lang="ru-RU" sz="2800" dirty="0">
              <a:latin typeface="Book Antiqua"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92500"/>
          </a:bodyPr>
          <a:lstStyle/>
          <a:p>
            <a:endParaRPr lang="uk-UA" dirty="0" smtClean="0"/>
          </a:p>
          <a:p>
            <a:r>
              <a:rPr lang="uk-UA" dirty="0" smtClean="0"/>
              <a:t>довідка щодо наявності розробленої та затвердженої ПКД, із зазначенням визначеного обсягу робіт у фізичних показниках та грошовому вимірі, а у випадку відсутності документації, орієнтовний обсяг — його готує інвестиційно-кошторисний відділ. </a:t>
            </a:r>
          </a:p>
          <a:p>
            <a:pPr>
              <a:buNone/>
            </a:pPr>
            <a:r>
              <a:rPr lang="uk-UA" dirty="0" smtClean="0"/>
              <a:t>Якщо об’єкт розпочато, додатково зазначається обсяг уже виконаних робіт на об’єкті та необхідний обсяг робіт до їх завершення; </a:t>
            </a:r>
          </a:p>
        </p:txBody>
      </p:sp>
      <p:sp>
        <p:nvSpPr>
          <p:cNvPr id="5" name="Заголовок 1"/>
          <p:cNvSpPr>
            <a:spLocks noGrp="1"/>
          </p:cNvSpPr>
          <p:nvPr>
            <p:ph type="title"/>
          </p:nvPr>
        </p:nvSpPr>
        <p:spPr>
          <a:xfrm>
            <a:off x="323528" y="332656"/>
            <a:ext cx="8534400" cy="758952"/>
          </a:xfrm>
        </p:spPr>
        <p:txBody>
          <a:bodyPr>
            <a:normAutofit fontScale="90000"/>
          </a:bodyPr>
          <a:lstStyle/>
          <a:p>
            <a:r>
              <a:rPr lang="ru-RU" b="1" dirty="0" smtClean="0"/>
              <a:t>МЕХАНІЗМ СПІВПРАЦІ НА УМОВАХ СПІВФІНАНСУВАННЯ</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Autofit/>
          </a:bodyPr>
          <a:lstStyle/>
          <a:p>
            <a:r>
              <a:rPr lang="ru-RU" sz="3000" b="1" dirty="0" smtClean="0">
                <a:latin typeface="Book Antiqua" pitchFamily="18" charset="0"/>
              </a:rPr>
              <a:t>МЕХАНІЗМ СПІВПРАЦІ НА УМОВАХ СПІВФІНАНСУВАННЯ</a:t>
            </a:r>
            <a:endParaRPr lang="ru-RU" sz="3000" dirty="0">
              <a:latin typeface="Book Antiqua" pitchFamily="18" charset="0"/>
            </a:endParaRPr>
          </a:p>
        </p:txBody>
      </p:sp>
      <p:sp>
        <p:nvSpPr>
          <p:cNvPr id="4" name="Содержимое 3"/>
          <p:cNvSpPr>
            <a:spLocks noGrp="1"/>
          </p:cNvSpPr>
          <p:nvPr>
            <p:ph sz="quarter" idx="1"/>
          </p:nvPr>
        </p:nvSpPr>
        <p:spPr/>
        <p:txBody>
          <a:bodyPr>
            <a:normAutofit/>
          </a:bodyPr>
          <a:lstStyle/>
          <a:p>
            <a:endParaRPr lang="uk-UA" dirty="0" smtClean="0">
              <a:latin typeface="Book Antiqua" pitchFamily="18" charset="0"/>
            </a:endParaRPr>
          </a:p>
          <a:p>
            <a:r>
              <a:rPr lang="uk-UA" dirty="0" smtClean="0">
                <a:latin typeface="Book Antiqua" pitchFamily="18" charset="0"/>
              </a:rPr>
              <a:t>фінансово-економічний відділ надає інформацію щодо передбаченого обсягу фінансування для оплати необхідних робіт в розрізі джерел фінансування та щодо потреб у додаткових видатках для оплати необхідних робіт на об’єкті; </a:t>
            </a:r>
          </a:p>
          <a:p>
            <a:pPr>
              <a:buNone/>
            </a:pPr>
            <a:endParaRPr lang="uk-UA" dirty="0" smtClean="0">
              <a:latin typeface="Book Antiqua"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Autofit/>
          </a:bodyPr>
          <a:lstStyle/>
          <a:p>
            <a:r>
              <a:rPr lang="ru-RU" sz="3000" b="1" dirty="0" smtClean="0">
                <a:latin typeface="Book Antiqua" pitchFamily="18" charset="0"/>
              </a:rPr>
              <a:t>МЕХАНІЗМ СПІВПРАЦІ НА УМОВАХ СПІВФІНАНСУВАННЯ</a:t>
            </a:r>
            <a:endParaRPr lang="ru-RU" sz="3000" dirty="0">
              <a:latin typeface="Book Antiqua" pitchFamily="18" charset="0"/>
            </a:endParaRPr>
          </a:p>
        </p:txBody>
      </p:sp>
      <p:sp>
        <p:nvSpPr>
          <p:cNvPr id="4" name="Содержимое 3"/>
          <p:cNvSpPr>
            <a:spLocks noGrp="1"/>
          </p:cNvSpPr>
          <p:nvPr>
            <p:ph sz="quarter" idx="1"/>
          </p:nvPr>
        </p:nvSpPr>
        <p:spPr/>
        <p:txBody>
          <a:bodyPr>
            <a:normAutofit fontScale="92500"/>
          </a:bodyPr>
          <a:lstStyle/>
          <a:p>
            <a:pPr>
              <a:buNone/>
            </a:pPr>
            <a:r>
              <a:rPr lang="uk-UA" dirty="0" smtClean="0">
                <a:latin typeface="Book Antiqua" pitchFamily="18" charset="0"/>
              </a:rPr>
              <a:t>Крок 4</a:t>
            </a:r>
          </a:p>
          <a:p>
            <a:pPr>
              <a:buNone/>
            </a:pPr>
            <a:r>
              <a:rPr lang="uk-UA" dirty="0" smtClean="0">
                <a:latin typeface="Book Antiqua" pitchFamily="18" charset="0"/>
              </a:rPr>
              <a:t>За результатами розгляду інформації ОМС  приймають рішення щодо виділення коштів із місцевого бюджету на фінансування об’єктів будівництва, реконструкції, ремонту або утримання автомобільних доріг загального користування місцевого значення, капітального та поточного ремонту доріг, які є складовими автомобільних доріг державного значення, однак видатки з Державного бюджету України або інших джерел недостатні для їх виконання.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Autofit/>
          </a:bodyPr>
          <a:lstStyle/>
          <a:p>
            <a:r>
              <a:rPr lang="ru-RU" sz="3000" b="1" dirty="0" smtClean="0">
                <a:latin typeface="Book Antiqua" pitchFamily="18" charset="0"/>
              </a:rPr>
              <a:t>МЕХАНІЗМ СПІВПРАЦІ НА УМОВАХ СПІВФІНАНСУВАННЯ</a:t>
            </a:r>
            <a:endParaRPr lang="ru-RU" sz="3000" dirty="0">
              <a:latin typeface="Book Antiqua" pitchFamily="18" charset="0"/>
            </a:endParaRPr>
          </a:p>
        </p:txBody>
      </p:sp>
      <p:sp>
        <p:nvSpPr>
          <p:cNvPr id="4" name="Содержимое 3"/>
          <p:cNvSpPr>
            <a:spLocks noGrp="1"/>
          </p:cNvSpPr>
          <p:nvPr>
            <p:ph sz="quarter" idx="1"/>
          </p:nvPr>
        </p:nvSpPr>
        <p:spPr/>
        <p:txBody>
          <a:bodyPr>
            <a:normAutofit fontScale="77500" lnSpcReduction="20000"/>
          </a:bodyPr>
          <a:lstStyle/>
          <a:p>
            <a:pPr>
              <a:buNone/>
            </a:pPr>
            <a:r>
              <a:rPr lang="uk-UA" dirty="0" smtClean="0">
                <a:latin typeface="Book Antiqua" pitchFamily="18" charset="0"/>
              </a:rPr>
              <a:t>Крок 4</a:t>
            </a:r>
          </a:p>
          <a:p>
            <a:pPr>
              <a:buNone/>
            </a:pPr>
            <a:r>
              <a:rPr lang="uk-UA" dirty="0" smtClean="0">
                <a:latin typeface="Book Antiqua" pitchFamily="18" charset="0"/>
              </a:rPr>
              <a:t>Рішення ОМС обов’язково повинно зазначати: </a:t>
            </a:r>
          </a:p>
          <a:p>
            <a:r>
              <a:rPr lang="uk-UA" dirty="0" smtClean="0">
                <a:latin typeface="Book Antiqua" pitchFamily="18" charset="0"/>
              </a:rPr>
              <a:t>про затвердження програми, згідно якої здійснюються видатки на утримання та ремонт доріг, а також про місцевий бюджет у частині фінансування ремонту доріг загального користування; </a:t>
            </a:r>
          </a:p>
          <a:p>
            <a:pPr algn="just"/>
            <a:r>
              <a:rPr lang="uk-UA" dirty="0" smtClean="0">
                <a:latin typeface="Book Antiqua" pitchFamily="18" charset="0"/>
              </a:rPr>
              <a:t>що в бюджеті передбачені видатки на ремонт доріг загального користування і в дохідній, і у видатковій частині; </a:t>
            </a:r>
          </a:p>
          <a:p>
            <a:pPr algn="just"/>
            <a:r>
              <a:rPr lang="uk-UA" dirty="0" smtClean="0">
                <a:latin typeface="Book Antiqua" pitchFamily="18" charset="0"/>
              </a:rPr>
              <a:t>найменування об’єкта, вид робіт та обсяг видатків, який передбачено на фінансування робіт на об’єкті ;головного розпорядник коштів місцевого бюджету, одержувача бюджетних коштів та замовника виконання робіт (</a:t>
            </a:r>
            <a:r>
              <a:rPr lang="uk-UA" dirty="0" err="1" smtClean="0">
                <a:latin typeface="Book Antiqua" pitchFamily="18" charset="0"/>
              </a:rPr>
              <a:t>співзамовником</a:t>
            </a:r>
            <a:r>
              <a:rPr lang="uk-UA" dirty="0" smtClean="0">
                <a:latin typeface="Book Antiqua" pitchFamily="18" charset="0"/>
              </a:rPr>
              <a:t> робіт - відповідний орган місцевого самоврядування, який діє на основі договору про співфінансування утримання чи ремонту ділянки автомобільної дороги, на якій заплановані роботи).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Autofit/>
          </a:bodyPr>
          <a:lstStyle/>
          <a:p>
            <a:r>
              <a:rPr lang="ru-RU" sz="3000" b="1" dirty="0" smtClean="0">
                <a:latin typeface="Book Antiqua" pitchFamily="18" charset="0"/>
              </a:rPr>
              <a:t>МЕХАНІЗМ СПІВПРАЦІ НА УМОВАХ СПІВФІНАНСУВАННЯ</a:t>
            </a:r>
            <a:endParaRPr lang="ru-RU" sz="3000" dirty="0">
              <a:latin typeface="Book Antiqua" pitchFamily="18" charset="0"/>
            </a:endParaRPr>
          </a:p>
        </p:txBody>
      </p:sp>
      <p:sp>
        <p:nvSpPr>
          <p:cNvPr id="4" name="Содержимое 3"/>
          <p:cNvSpPr>
            <a:spLocks noGrp="1"/>
          </p:cNvSpPr>
          <p:nvPr>
            <p:ph sz="quarter" idx="1"/>
          </p:nvPr>
        </p:nvSpPr>
        <p:spPr/>
        <p:txBody>
          <a:bodyPr>
            <a:normAutofit/>
          </a:bodyPr>
          <a:lstStyle/>
          <a:p>
            <a:pPr>
              <a:buNone/>
            </a:pPr>
            <a:r>
              <a:rPr lang="uk-UA" dirty="0" smtClean="0">
                <a:latin typeface="Book Antiqua" pitchFamily="18" charset="0"/>
              </a:rPr>
              <a:t>Крок 4</a:t>
            </a:r>
          </a:p>
          <a:p>
            <a:pPr>
              <a:buNone/>
            </a:pPr>
            <a:r>
              <a:rPr lang="uk-UA" dirty="0" smtClean="0">
                <a:latin typeface="Book Antiqua" pitchFamily="18" charset="0"/>
              </a:rPr>
              <a:t>Договір, що укладається з територіальним підрозділом САД України, є невід'ємною частиною такого рішення. Саме цим договором визначаються умови спрямування та використання коштів відповідних місцевих бюджетів на цілі, пов'язані з реалізацією таких програм (спільне фінансування з визначенням часткової участі, перелік ділянок доріг державного значення, виконавці тощо).</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Autofit/>
          </a:bodyPr>
          <a:lstStyle/>
          <a:p>
            <a:r>
              <a:rPr lang="ru-RU" sz="3000" b="1" dirty="0" smtClean="0">
                <a:latin typeface="Book Antiqua" pitchFamily="18" charset="0"/>
              </a:rPr>
              <a:t>МЕХАНІЗМ СПІВПРАЦІ НА УМОВАХ СПІВФІНАНСУВАННЯ</a:t>
            </a:r>
            <a:endParaRPr lang="ru-RU" sz="3000" dirty="0">
              <a:latin typeface="Book Antiqua" pitchFamily="18" charset="0"/>
            </a:endParaRPr>
          </a:p>
        </p:txBody>
      </p:sp>
      <p:sp>
        <p:nvSpPr>
          <p:cNvPr id="4" name="Содержимое 3"/>
          <p:cNvSpPr>
            <a:spLocks noGrp="1"/>
          </p:cNvSpPr>
          <p:nvPr>
            <p:ph sz="quarter" idx="1"/>
          </p:nvPr>
        </p:nvSpPr>
        <p:spPr>
          <a:xfrm>
            <a:off x="251520" y="1556792"/>
            <a:ext cx="8503920" cy="4998296"/>
          </a:xfrm>
        </p:spPr>
        <p:txBody>
          <a:bodyPr>
            <a:normAutofit fontScale="77500" lnSpcReduction="20000"/>
          </a:bodyPr>
          <a:lstStyle/>
          <a:p>
            <a:pPr>
              <a:buNone/>
            </a:pPr>
            <a:r>
              <a:rPr lang="uk-UA" dirty="0" smtClean="0">
                <a:latin typeface="Book Antiqua" pitchFamily="18" charset="0"/>
              </a:rPr>
              <a:t>Крок 5</a:t>
            </a:r>
          </a:p>
          <a:p>
            <a:pPr>
              <a:buNone/>
            </a:pPr>
            <a:r>
              <a:rPr lang="uk-UA" sz="3100" dirty="0" smtClean="0">
                <a:latin typeface="Book Antiqua" pitchFamily="18" charset="0"/>
              </a:rPr>
              <a:t>- Рішення щодо виділення коштів із місцевого бюджету</a:t>
            </a:r>
          </a:p>
          <a:p>
            <a:pPr>
              <a:buNone/>
            </a:pPr>
            <a:r>
              <a:rPr lang="uk-UA" sz="3100" dirty="0" smtClean="0">
                <a:latin typeface="Book Antiqua" pitchFamily="18" charset="0"/>
              </a:rPr>
              <a:t>- Програма на утримання та ремонт доріг, згідно якої здійснюються видатки на утримання та ремонт доріг, </a:t>
            </a:r>
          </a:p>
          <a:p>
            <a:pPr>
              <a:buNone/>
            </a:pPr>
            <a:r>
              <a:rPr lang="uk-UA" sz="3100" dirty="0" smtClean="0">
                <a:latin typeface="Book Antiqua" pitchFamily="18" charset="0"/>
              </a:rPr>
              <a:t>- Рішення про визнання служби автомобільних доріг у відповідній області замовником і одержувачем бюджетних коштів, </a:t>
            </a:r>
          </a:p>
          <a:p>
            <a:pPr>
              <a:buNone/>
            </a:pPr>
            <a:r>
              <a:rPr lang="uk-UA" sz="3100" dirty="0" smtClean="0">
                <a:latin typeface="Book Antiqua" pitchFamily="18" charset="0"/>
              </a:rPr>
              <a:t>- Підтвердження про внесення до казначейської мережі розпорядників та одержувачів коштів служби автомобільних доріг у відповідній області </a:t>
            </a:r>
          </a:p>
          <a:p>
            <a:pPr>
              <a:buNone/>
            </a:pPr>
            <a:r>
              <a:rPr lang="uk-UA" sz="3100" dirty="0" smtClean="0">
                <a:latin typeface="Book Antiqua" pitchFamily="18" charset="0"/>
              </a:rPr>
              <a:t>- План використання бюджетних коштів і розпис </a:t>
            </a:r>
          </a:p>
          <a:p>
            <a:pPr algn="just">
              <a:buNone/>
            </a:pPr>
            <a:r>
              <a:rPr lang="uk-UA" sz="3100" i="1" u="sng" dirty="0" smtClean="0">
                <a:latin typeface="Book Antiqua" pitchFamily="18" charset="0"/>
              </a:rPr>
              <a:t>потрібно надати </a:t>
            </a:r>
            <a:r>
              <a:rPr lang="uk-UA" sz="3100" i="1" u="sng" dirty="0" err="1" smtClean="0">
                <a:latin typeface="Book Antiqua" pitchFamily="18" charset="0"/>
              </a:rPr>
              <a:t>САДу</a:t>
            </a:r>
            <a:r>
              <a:rPr lang="uk-UA" sz="3100" i="1" u="sng" dirty="0" smtClean="0">
                <a:latin typeface="Book Antiqua" pitchFamily="18" charset="0"/>
              </a:rPr>
              <a:t> відповідній області, яка є балансоутримувачем усіх доріг загального користування державного значення</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Autofit/>
          </a:bodyPr>
          <a:lstStyle/>
          <a:p>
            <a:r>
              <a:rPr lang="ru-RU" sz="3000" b="1" dirty="0" smtClean="0">
                <a:latin typeface="Book Antiqua" pitchFamily="18" charset="0"/>
              </a:rPr>
              <a:t>МЕХАНІЗМ СПІВПРАЦІ НА УМОВАХ СПІВФІНАНСУВАННЯ</a:t>
            </a:r>
            <a:endParaRPr lang="ru-RU" sz="3000" dirty="0">
              <a:latin typeface="Book Antiqua" pitchFamily="18" charset="0"/>
            </a:endParaRPr>
          </a:p>
        </p:txBody>
      </p:sp>
      <p:sp>
        <p:nvSpPr>
          <p:cNvPr id="4" name="Содержимое 3"/>
          <p:cNvSpPr>
            <a:spLocks noGrp="1"/>
          </p:cNvSpPr>
          <p:nvPr>
            <p:ph sz="quarter" idx="1"/>
          </p:nvPr>
        </p:nvSpPr>
        <p:spPr>
          <a:xfrm>
            <a:off x="251520" y="1556792"/>
            <a:ext cx="8503920" cy="4998296"/>
          </a:xfrm>
        </p:spPr>
        <p:txBody>
          <a:bodyPr>
            <a:normAutofit/>
          </a:bodyPr>
          <a:lstStyle/>
          <a:p>
            <a:pPr>
              <a:buNone/>
            </a:pPr>
            <a:r>
              <a:rPr lang="uk-UA" dirty="0" smtClean="0">
                <a:latin typeface="Book Antiqua" pitchFamily="18" charset="0"/>
              </a:rPr>
              <a:t>Крок 6</a:t>
            </a:r>
          </a:p>
          <a:p>
            <a:pPr>
              <a:buNone/>
            </a:pPr>
            <a:r>
              <a:rPr lang="uk-UA" sz="2800" dirty="0" smtClean="0">
                <a:latin typeface="Book Antiqua" pitchFamily="18" charset="0"/>
              </a:rPr>
              <a:t>орган місцевого самоврядування має внести службу автомобільних доріг у відповідній області в мережу одержувачів бюджетних коштів у районному казначействі. </a:t>
            </a:r>
            <a:endParaRPr lang="uk-UA" sz="3100" u="sng" dirty="0" smtClean="0">
              <a:latin typeface="Book Antiqua"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Autofit/>
          </a:bodyPr>
          <a:lstStyle/>
          <a:p>
            <a:r>
              <a:rPr lang="ru-RU" sz="3000" b="1" dirty="0" smtClean="0">
                <a:latin typeface="Book Antiqua" pitchFamily="18" charset="0"/>
              </a:rPr>
              <a:t>МЕХАНІЗМ СПІВПРАЦІ НА УМОВАХ СПІВФІНАНСУВАННЯ</a:t>
            </a:r>
            <a:endParaRPr lang="ru-RU" sz="3000" dirty="0">
              <a:latin typeface="Book Antiqua" pitchFamily="18" charset="0"/>
            </a:endParaRPr>
          </a:p>
        </p:txBody>
      </p:sp>
      <p:sp>
        <p:nvSpPr>
          <p:cNvPr id="4" name="Содержимое 3"/>
          <p:cNvSpPr>
            <a:spLocks noGrp="1"/>
          </p:cNvSpPr>
          <p:nvPr>
            <p:ph sz="quarter" idx="1"/>
          </p:nvPr>
        </p:nvSpPr>
        <p:spPr>
          <a:xfrm>
            <a:off x="251520" y="1556792"/>
            <a:ext cx="8503920" cy="4998296"/>
          </a:xfrm>
        </p:spPr>
        <p:txBody>
          <a:bodyPr>
            <a:normAutofit/>
          </a:bodyPr>
          <a:lstStyle/>
          <a:p>
            <a:pPr>
              <a:buNone/>
            </a:pPr>
            <a:r>
              <a:rPr lang="uk-UA" dirty="0" smtClean="0">
                <a:latin typeface="Book Antiqua" pitchFamily="18" charset="0"/>
              </a:rPr>
              <a:t>Крок 7</a:t>
            </a:r>
          </a:p>
          <a:p>
            <a:r>
              <a:rPr lang="uk-UA" sz="2800" dirty="0" smtClean="0">
                <a:latin typeface="Book Antiqua" pitchFamily="18" charset="0"/>
              </a:rPr>
              <a:t>Державні закупівлі товарів, робіт і послуг на об’єктах, визначених рішеннями про виділення коштів із місцевого бюджету на фінансування об’єктів будівництва, реконструкції, ремонту або утримання автомобільних доріг загального користування місцевого значення, капітального та поточного ремонту доріг, які є складовими автомобільних доріг державного значення, здійснює замовник робіт згідно з чинним законодавством.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Autofit/>
          </a:bodyPr>
          <a:lstStyle/>
          <a:p>
            <a:r>
              <a:rPr lang="ru-RU" sz="3000" b="1" dirty="0" smtClean="0">
                <a:latin typeface="Book Antiqua" pitchFamily="18" charset="0"/>
              </a:rPr>
              <a:t>МЕХАНІЗМ СПІВПРАЦІ НА УМОВАХ СПІВФІНАНСУВАННЯ</a:t>
            </a:r>
            <a:endParaRPr lang="ru-RU" sz="3000" dirty="0">
              <a:latin typeface="Book Antiqua" pitchFamily="18" charset="0"/>
            </a:endParaRPr>
          </a:p>
        </p:txBody>
      </p:sp>
      <p:sp>
        <p:nvSpPr>
          <p:cNvPr id="4" name="Содержимое 3"/>
          <p:cNvSpPr>
            <a:spLocks noGrp="1"/>
          </p:cNvSpPr>
          <p:nvPr>
            <p:ph sz="quarter" idx="1"/>
          </p:nvPr>
        </p:nvSpPr>
        <p:spPr>
          <a:xfrm>
            <a:off x="251520" y="1556792"/>
            <a:ext cx="8503920" cy="4998296"/>
          </a:xfrm>
        </p:spPr>
        <p:txBody>
          <a:bodyPr>
            <a:normAutofit/>
          </a:bodyPr>
          <a:lstStyle/>
          <a:p>
            <a:pPr>
              <a:buNone/>
            </a:pPr>
            <a:r>
              <a:rPr lang="uk-UA" dirty="0" smtClean="0">
                <a:latin typeface="Book Antiqua" pitchFamily="18" charset="0"/>
              </a:rPr>
              <a:t>Крок 8</a:t>
            </a:r>
          </a:p>
          <a:p>
            <a:r>
              <a:rPr lang="uk-UA" sz="2800" dirty="0" smtClean="0">
                <a:latin typeface="Book Antiqua" pitchFamily="18" charset="0"/>
              </a:rPr>
              <a:t>Копії прийнятих рішень щодо виділення коштів із місцевого бюджету на фінансування об’єктів будівництва, реконструкції, ремонту та утримання автомобільних доріг загального користування передаються заступнику начальника служби автомобільних доріг у відповідній області з метою врахування їх під час підготовки планів виконання робіт, а також для інформування Укравтодору.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uk-UA" sz="4000" b="1" dirty="0" smtClean="0"/>
              <a:t>ДЯКУЮ ЗА УВАГУ!</a:t>
            </a:r>
            <a:endParaRPr lang="en-US" sz="4000" b="1" dirty="0" smtClean="0"/>
          </a:p>
          <a:p>
            <a:pPr algn="ctr">
              <a:buNone/>
            </a:pPr>
            <a:endParaRPr lang="uk-UA" sz="4000" b="1" dirty="0" smtClean="0">
              <a:solidFill>
                <a:srgbClr val="FF0000"/>
              </a:solidFill>
            </a:endParaRPr>
          </a:p>
          <a:p>
            <a:pPr algn="ctr">
              <a:buNone/>
            </a:pPr>
            <a:r>
              <a:rPr lang="en-US" sz="4000" b="1" dirty="0" smtClean="0">
                <a:solidFill>
                  <a:srgbClr val="FF0000"/>
                </a:solidFill>
              </a:rPr>
              <a:t>#</a:t>
            </a:r>
            <a:r>
              <a:rPr lang="uk-UA" sz="4000" b="1" dirty="0" err="1" smtClean="0">
                <a:solidFill>
                  <a:srgbClr val="FF0000"/>
                </a:solidFill>
              </a:rPr>
              <a:t>ГромадськаПрефектура</a:t>
            </a:r>
            <a:endParaRPr lang="ru-RU" sz="2000" b="1" dirty="0" smtClean="0">
              <a:solidFill>
                <a:srgbClr val="FF0000"/>
              </a:solidFill>
            </a:endParaRPr>
          </a:p>
          <a:p>
            <a:pPr algn="ctr">
              <a:buNone/>
            </a:pPr>
            <a:endParaRPr lang="ru-RU"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buNone/>
            </a:pPr>
            <a:r>
              <a:rPr lang="uk-UA" b="1" dirty="0" smtClean="0">
                <a:latin typeface="Book Antiqua" pitchFamily="18" charset="0"/>
              </a:rPr>
              <a:t>Визначити</a:t>
            </a:r>
            <a:r>
              <a:rPr lang="uk-UA" dirty="0" smtClean="0">
                <a:latin typeface="Book Antiqua" pitchFamily="18" charset="0"/>
              </a:rPr>
              <a:t> причини ( фактори), які негативно впливають на ефективність використання бюджетних коштів;</a:t>
            </a:r>
            <a:endParaRPr lang="ru-RU" dirty="0" smtClean="0">
              <a:latin typeface="Book Antiqua" pitchFamily="18" charset="0"/>
            </a:endParaRPr>
          </a:p>
          <a:p>
            <a:endParaRPr lang="ru-RU" dirty="0" smtClean="0">
              <a:latin typeface="Book Antiqua" pitchFamily="18" charset="0"/>
            </a:endParaRPr>
          </a:p>
          <a:p>
            <a:pPr>
              <a:buNone/>
            </a:pPr>
            <a:r>
              <a:rPr lang="uk-UA" b="1" dirty="0" smtClean="0">
                <a:latin typeface="Book Antiqua" pitchFamily="18" charset="0"/>
              </a:rPr>
              <a:t>Надати</a:t>
            </a:r>
            <a:r>
              <a:rPr lang="uk-UA" dirty="0" smtClean="0">
                <a:latin typeface="Book Antiqua" pitchFamily="18" charset="0"/>
              </a:rPr>
              <a:t> пропозиції щодо підвищення ефективності управлінських рішень в обраній сфері , ефективності використання бюджетних коштів на утримання та розвиток дорожньої та транспортної інфраструктури</a:t>
            </a:r>
            <a:endParaRPr lang="ru-RU" dirty="0" smtClean="0">
              <a:latin typeface="Book Antiqua" pitchFamily="18" charset="0"/>
            </a:endParaRPr>
          </a:p>
          <a:p>
            <a:endParaRPr lang="ru-RU" dirty="0">
              <a:latin typeface="Book Antiqu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latin typeface="Book Antiqua" pitchFamily="18" charset="0"/>
              </a:rPr>
              <a:t>Висновки (Миколаївська ОДА)</a:t>
            </a:r>
            <a:endParaRPr lang="ru-RU" dirty="0">
              <a:latin typeface="Book Antiqua" pitchFamily="18" charset="0"/>
            </a:endParaRPr>
          </a:p>
        </p:txBody>
      </p:sp>
      <p:sp>
        <p:nvSpPr>
          <p:cNvPr id="4" name="Содержимое 3"/>
          <p:cNvSpPr>
            <a:spLocks noGrp="1"/>
          </p:cNvSpPr>
          <p:nvPr>
            <p:ph idx="1"/>
          </p:nvPr>
        </p:nvSpPr>
        <p:spPr/>
        <p:txBody>
          <a:bodyPr>
            <a:normAutofit/>
          </a:bodyPr>
          <a:lstStyle/>
          <a:p>
            <a:pPr>
              <a:buFontTx/>
              <a:buChar char="-"/>
            </a:pPr>
            <a:r>
              <a:rPr lang="uk-UA" dirty="0" smtClean="0">
                <a:latin typeface="Book Antiqua" pitchFamily="18" charset="0"/>
              </a:rPr>
              <a:t>Повна відсутність стратегічного бачення розвитку дорожньої та транспортної інфраструктури області.</a:t>
            </a:r>
          </a:p>
          <a:p>
            <a:pPr>
              <a:buFontTx/>
              <a:buChar char="-"/>
            </a:pPr>
            <a:endParaRPr lang="ru-RU" dirty="0" smtClean="0">
              <a:latin typeface="Book Antiqua" pitchFamily="18" charset="0"/>
            </a:endParaRPr>
          </a:p>
          <a:p>
            <a:pPr>
              <a:buFontTx/>
              <a:buChar char="-"/>
            </a:pPr>
            <a:r>
              <a:rPr lang="uk-UA" dirty="0" smtClean="0">
                <a:latin typeface="Book Antiqua" pitchFamily="18" charset="0"/>
              </a:rPr>
              <a:t>Програма розвитку автомобільних доріг Миколаївської області 2016-2018р не містить повного переліку ділянок, що передані САД в 2018р</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latin typeface="Book Antiqua" pitchFamily="18" charset="0"/>
              </a:rPr>
              <a:t>Висновки (Миколаївська ОДА)</a:t>
            </a:r>
            <a:endParaRPr lang="ru-RU" dirty="0">
              <a:latin typeface="Book Antiqua" pitchFamily="18" charset="0"/>
            </a:endParaRPr>
          </a:p>
        </p:txBody>
      </p:sp>
      <p:sp>
        <p:nvSpPr>
          <p:cNvPr id="4" name="Содержимое 3"/>
          <p:cNvSpPr>
            <a:spLocks noGrp="1"/>
          </p:cNvSpPr>
          <p:nvPr>
            <p:ph idx="1"/>
          </p:nvPr>
        </p:nvSpPr>
        <p:spPr/>
        <p:txBody>
          <a:bodyPr>
            <a:normAutofit/>
          </a:bodyPr>
          <a:lstStyle/>
          <a:p>
            <a:pPr lvl="1" algn="just"/>
            <a:r>
              <a:rPr lang="uk-UA" sz="3000" dirty="0" smtClean="0">
                <a:latin typeface="Book Antiqua" pitchFamily="18" charset="0"/>
              </a:rPr>
              <a:t>Відсутність якісного планування робіт по утриманню дорожньо-транспортної інфраструктури, </a:t>
            </a:r>
          </a:p>
          <a:p>
            <a:pPr lvl="1" algn="just"/>
            <a:endParaRPr lang="uk-UA" sz="3000" dirty="0" smtClean="0">
              <a:latin typeface="Book Antiqua" pitchFamily="18" charset="0"/>
            </a:endParaRPr>
          </a:p>
          <a:p>
            <a:pPr lvl="1" algn="just"/>
            <a:r>
              <a:rPr lang="uk-UA" sz="3000" dirty="0" smtClean="0">
                <a:latin typeface="Book Antiqua" pitchFamily="18" charset="0"/>
              </a:rPr>
              <a:t>Відсутність середньострокових тим більше довгострокових планів ремонтних робіт.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Висновки (Миколаївська ОДА)</a:t>
            </a:r>
            <a:endParaRPr lang="ru-RU" dirty="0"/>
          </a:p>
        </p:txBody>
      </p:sp>
      <p:sp>
        <p:nvSpPr>
          <p:cNvPr id="4" name="Содержимое 3"/>
          <p:cNvSpPr>
            <a:spLocks noGrp="1"/>
          </p:cNvSpPr>
          <p:nvPr>
            <p:ph idx="1"/>
          </p:nvPr>
        </p:nvSpPr>
        <p:spPr/>
        <p:txBody>
          <a:bodyPr>
            <a:normAutofit/>
          </a:bodyPr>
          <a:lstStyle/>
          <a:p>
            <a:pPr lvl="1"/>
            <a:r>
              <a:rPr lang="uk-UA" sz="2400" dirty="0" smtClean="0">
                <a:latin typeface="Book Antiqua" pitchFamily="18" charset="0"/>
              </a:rPr>
              <a:t>Відсутність технічної документації переданих на баланс доріг загального користування місцевого значення є однією з причин </a:t>
            </a:r>
            <a:r>
              <a:rPr lang="uk-UA" sz="2400" dirty="0" err="1" smtClean="0">
                <a:latin typeface="Book Antiqua" pitchFamily="18" charset="0"/>
              </a:rPr>
              <a:t>“перепрофілювання”</a:t>
            </a:r>
            <a:r>
              <a:rPr lang="uk-UA" sz="2400" dirty="0" smtClean="0">
                <a:latin typeface="Book Antiqua" pitchFamily="18" charset="0"/>
              </a:rPr>
              <a:t> державної дорожньої субвенції</a:t>
            </a:r>
          </a:p>
          <a:p>
            <a:pPr lvl="1">
              <a:buNone/>
            </a:pPr>
            <a:endParaRPr lang="uk-UA" sz="2400" dirty="0" smtClean="0">
              <a:latin typeface="Book Antiqua" pitchFamily="18" charset="0"/>
            </a:endParaRPr>
          </a:p>
          <a:p>
            <a:pPr lvl="1">
              <a:buNone/>
            </a:pPr>
            <a:r>
              <a:rPr lang="uk-UA" sz="2400" dirty="0" smtClean="0">
                <a:latin typeface="Book Antiqua" pitchFamily="18" charset="0"/>
              </a:rPr>
              <a:t>З 50 планових закупівель відбулось лише  76%</a:t>
            </a:r>
          </a:p>
          <a:p>
            <a:pPr lvl="1">
              <a:buNone/>
            </a:pPr>
            <a:endParaRPr lang="uk-UA" sz="2400" dirty="0" smtClean="0">
              <a:latin typeface="Book Antiqua" pitchFamily="18" charset="0"/>
            </a:endParaRPr>
          </a:p>
          <a:p>
            <a:pPr lvl="1">
              <a:buNone/>
            </a:pPr>
            <a:r>
              <a:rPr lang="uk-UA" sz="2400" dirty="0" smtClean="0">
                <a:latin typeface="Book Antiqua" pitchFamily="18" charset="0"/>
              </a:rPr>
              <a:t>Жодного капітального ремонту доріг, що передані на баланс ОДА</a:t>
            </a:r>
            <a:endParaRPr lang="ru-RU" sz="2400" dirty="0" smtClean="0">
              <a:latin typeface="Book Antiqu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Висновки (Миколаївська ОДА)</a:t>
            </a:r>
            <a:endParaRPr lang="ru-RU" dirty="0"/>
          </a:p>
        </p:txBody>
      </p:sp>
      <p:sp>
        <p:nvSpPr>
          <p:cNvPr id="4" name="Содержимое 3"/>
          <p:cNvSpPr>
            <a:spLocks noGrp="1"/>
          </p:cNvSpPr>
          <p:nvPr>
            <p:ph idx="1"/>
          </p:nvPr>
        </p:nvSpPr>
        <p:spPr/>
        <p:txBody>
          <a:bodyPr>
            <a:normAutofit/>
          </a:bodyPr>
          <a:lstStyle/>
          <a:p>
            <a:pPr lvl="1"/>
            <a:r>
              <a:rPr lang="uk-UA" sz="2400" dirty="0" smtClean="0">
                <a:latin typeface="Book Antiqua" pitchFamily="18" charset="0"/>
              </a:rPr>
              <a:t>Неякісне формулювання предмета закупівель, </a:t>
            </a:r>
          </a:p>
          <a:p>
            <a:pPr lvl="1">
              <a:buNone/>
            </a:pPr>
            <a:endParaRPr lang="uk-UA" sz="2400" dirty="0" smtClean="0">
              <a:latin typeface="Book Antiqua" pitchFamily="18" charset="0"/>
            </a:endParaRPr>
          </a:p>
          <a:p>
            <a:pPr lvl="1"/>
            <a:r>
              <a:rPr lang="uk-UA" sz="2400" dirty="0" smtClean="0">
                <a:latin typeface="Book Antiqua" pitchFamily="18" charset="0"/>
              </a:rPr>
              <a:t>Порушення строків узгодження планів закупівель,</a:t>
            </a:r>
          </a:p>
          <a:p>
            <a:pPr lvl="1">
              <a:buNone/>
            </a:pPr>
            <a:r>
              <a:rPr lang="uk-UA" sz="2400" dirty="0" smtClean="0">
                <a:latin typeface="Book Antiqua" pitchFamily="18" charset="0"/>
              </a:rPr>
              <a:t> </a:t>
            </a:r>
          </a:p>
          <a:p>
            <a:pPr lvl="1"/>
            <a:r>
              <a:rPr lang="uk-UA" sz="2400" dirty="0" smtClean="0">
                <a:latin typeface="Book Antiqua" pitchFamily="18" charset="0"/>
              </a:rPr>
              <a:t>Затягування строків укладення договорів та виконання робіт :</a:t>
            </a:r>
          </a:p>
          <a:p>
            <a:pPr lvl="1">
              <a:buNone/>
            </a:pPr>
            <a:r>
              <a:rPr lang="uk-UA" sz="2400" dirty="0" err="1" smtClean="0">
                <a:latin typeface="Book Antiqua" pitchFamily="18" charset="0"/>
              </a:rPr>
              <a:t>Договор</a:t>
            </a:r>
            <a:r>
              <a:rPr lang="uk-UA" sz="2400" dirty="0" smtClean="0">
                <a:latin typeface="Book Antiqua" pitchFamily="18" charset="0"/>
              </a:rPr>
              <a:t> з переможцем тендеру на ремонт (О151101 (Миколаїв-Херсон)</a:t>
            </a:r>
            <a:r>
              <a:rPr lang="uk-UA" sz="2400" dirty="0" err="1" smtClean="0">
                <a:latin typeface="Book Antiqua" pitchFamily="18" charset="0"/>
              </a:rPr>
              <a:t>-Любомирівка-Першотравневе-</a:t>
            </a:r>
            <a:r>
              <a:rPr lang="uk-UA" sz="2400" dirty="0" smtClean="0">
                <a:latin typeface="Book Antiqua" pitchFamily="18" charset="0"/>
              </a:rPr>
              <a:t>(</a:t>
            </a:r>
            <a:r>
              <a:rPr lang="uk-UA" sz="2400" dirty="0" err="1" smtClean="0">
                <a:latin typeface="Book Antiqua" pitchFamily="18" charset="0"/>
              </a:rPr>
              <a:t>Казанка-</a:t>
            </a:r>
            <a:r>
              <a:rPr lang="uk-UA" sz="2400" dirty="0" smtClean="0">
                <a:latin typeface="Book Antiqua" pitchFamily="18" charset="0"/>
              </a:rPr>
              <a:t>(Р-47) укладався більше 2 місяців. </a:t>
            </a:r>
            <a:endParaRPr lang="ru-RU" sz="2400" dirty="0" smtClean="0">
              <a:latin typeface="Book Antiqua" pitchFamily="18" charset="0"/>
            </a:endParaRPr>
          </a:p>
          <a:p>
            <a:pPr lvl="1"/>
            <a:endParaRPr lang="ru-RU" sz="2400" dirty="0">
              <a:latin typeface="Book Antiqu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latin typeface="Book Antiqua" pitchFamily="18" charset="0"/>
              </a:rPr>
              <a:t>Висновки (Миколаївська ОДА)</a:t>
            </a:r>
            <a:endParaRPr lang="ru-RU" dirty="0">
              <a:latin typeface="Book Antiqua" pitchFamily="18" charset="0"/>
            </a:endParaRPr>
          </a:p>
        </p:txBody>
      </p:sp>
      <p:sp>
        <p:nvSpPr>
          <p:cNvPr id="4" name="Содержимое 3"/>
          <p:cNvSpPr>
            <a:spLocks noGrp="1"/>
          </p:cNvSpPr>
          <p:nvPr>
            <p:ph idx="1"/>
          </p:nvPr>
        </p:nvSpPr>
        <p:spPr/>
        <p:txBody>
          <a:bodyPr>
            <a:normAutofit/>
          </a:bodyPr>
          <a:lstStyle/>
          <a:p>
            <a:pPr lvl="1"/>
            <a:r>
              <a:rPr lang="uk-UA" sz="2600" dirty="0" smtClean="0">
                <a:latin typeface="Book Antiqua" pitchFamily="18" charset="0"/>
              </a:rPr>
              <a:t>Затягування строків проведення торгів та укладання договорів привела до того, що значна частина ремонтних робіт припадає і припала на листопад-грудень 2018р</a:t>
            </a:r>
          </a:p>
          <a:p>
            <a:pPr lvl="1"/>
            <a:endParaRPr lang="uk-UA" sz="2600" dirty="0" smtClean="0">
              <a:latin typeface="Book Antiqua" pitchFamily="18" charset="0"/>
            </a:endParaRPr>
          </a:p>
          <a:p>
            <a:pPr lvl="1"/>
            <a:r>
              <a:rPr lang="uk-UA" sz="2600" dirty="0" smtClean="0">
                <a:latin typeface="Book Antiqua" pitchFamily="18" charset="0"/>
              </a:rPr>
              <a:t>відсутність контролю якості робіт обраних підрядників приводить до неякісного виконання ремонтних робіт</a:t>
            </a:r>
            <a:endParaRPr lang="ru-RU" sz="2600" dirty="0">
              <a:latin typeface="Book Antiqu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126</TotalTime>
  <Words>2120</Words>
  <Application>Microsoft Office PowerPoint</Application>
  <PresentationFormat>Экран (4:3)</PresentationFormat>
  <Paragraphs>158</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Открытая</vt:lpstr>
      <vt:lpstr>ХВОРОБИ та ЛІКИ  ефективності бюджету міста</vt:lpstr>
      <vt:lpstr>Слайд 2</vt:lpstr>
      <vt:lpstr>Мета аудиту:  </vt:lpstr>
      <vt:lpstr>Слайд 4</vt:lpstr>
      <vt:lpstr>Висновки (Миколаївська ОДА)</vt:lpstr>
      <vt:lpstr>Висновки (Миколаївська ОДА)</vt:lpstr>
      <vt:lpstr>Висновки (Миколаївська ОДА)</vt:lpstr>
      <vt:lpstr>Висновки (Миколаївська ОДА)</vt:lpstr>
      <vt:lpstr>Висновки (Миколаївська ОДА)</vt:lpstr>
      <vt:lpstr>Наслідки</vt:lpstr>
      <vt:lpstr>Баштанська ОТГ (висновки)  </vt:lpstr>
      <vt:lpstr>Баштанська ОТГ (висновки)  </vt:lpstr>
      <vt:lpstr>Баштанська ОТГ (висновки)  </vt:lpstr>
      <vt:lpstr>Баштанська ОТГ (висновки)  </vt:lpstr>
      <vt:lpstr>Слайд 15</vt:lpstr>
      <vt:lpstr>Слайд 16</vt:lpstr>
      <vt:lpstr>Слайд 17</vt:lpstr>
      <vt:lpstr>Слайд 18</vt:lpstr>
      <vt:lpstr>Слайд 19</vt:lpstr>
      <vt:lpstr>Слайд 20</vt:lpstr>
      <vt:lpstr>Слайд 21</vt:lpstr>
      <vt:lpstr>ПРОПОЗИЦІЇ (БаштанськаОТГ)</vt:lpstr>
      <vt:lpstr>ПРОПОЗИЦІЇ (БаштанськаОТГ)</vt:lpstr>
      <vt:lpstr>ПРОПОЗИЦІЇ (Баштанська ОТГ)</vt:lpstr>
      <vt:lpstr>МЕХАНІЗМ співфінансування (Підстави)</vt:lpstr>
      <vt:lpstr>МЕХАНІЗМ співфінансування (Підстави) </vt:lpstr>
      <vt:lpstr>МЕХАНІЗМ співфінансування (Підстави) </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Слайд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ХВОРОБИ та ЛІКИ ефективності бюджету міста</dc:title>
  <dc:creator>Пользователь</dc:creator>
  <cp:lastModifiedBy>Пользователь</cp:lastModifiedBy>
  <cp:revision>31</cp:revision>
  <dcterms:created xsi:type="dcterms:W3CDTF">2019-09-18T11:14:16Z</dcterms:created>
  <dcterms:modified xsi:type="dcterms:W3CDTF">2019-10-25T10:35:29Z</dcterms:modified>
</cp:coreProperties>
</file>